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8" r:id="rId17"/>
  </p:sldIdLst>
  <p:sldSz cx="9144000" cy="6858000" type="screen4x3"/>
  <p:notesSz cx="9940925" cy="6808788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1122360"/>
            <a:ext cx="6858000" cy="2387597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5"/>
            <a:ext cx="6858000" cy="165576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3"/>
            <a:ext cx="1971675" cy="5811836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7" y="365123"/>
            <a:ext cx="5800725" cy="5811836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B781563-BE56-44BE-8C49-90B50D44DAA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28560" y="1825560"/>
            <a:ext cx="788643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45B05FFA-1620-4402-91FD-4AE099F213F4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4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28560" y="1825560"/>
            <a:ext cx="788643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EB76F55-7120-46F7-9066-26046C1D0628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5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28560" y="1825560"/>
            <a:ext cx="384831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4669650" y="1825560"/>
            <a:ext cx="384831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3305E20-7CCC-4A07-849A-E1CBEBA870A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4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00129125-F488-415F-9905-924DF01895F4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9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628560" y="365040"/>
            <a:ext cx="788643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8B213044-610B-4B44-8ED2-563780E5A7D2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10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28560" y="182556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4669650" y="1825560"/>
            <a:ext cx="384831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28560" y="409824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45B136B7-378F-4FDA-9294-D1770454A958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01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28560" y="1825560"/>
            <a:ext cx="384831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4669650" y="182556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4669650" y="409824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9B29519-E6F5-4798-A64A-F6065787FC2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17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28560" y="182556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4669650" y="182556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28560" y="4098240"/>
            <a:ext cx="788643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82ACB295-2C98-48DB-9C31-96535D58F22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1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28560" y="1825560"/>
            <a:ext cx="788643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28560" y="4098240"/>
            <a:ext cx="788643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420540D2-0D2E-4CE6-B41E-0222EF1E5AB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42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28560" y="182556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4669650" y="182556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28560" y="409824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4669650" y="4098240"/>
            <a:ext cx="384831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28A8F47C-81FC-42E8-861D-B111EEDE3704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92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28560" y="1825560"/>
            <a:ext cx="253935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3295080" y="1825560"/>
            <a:ext cx="253935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5961870" y="1825560"/>
            <a:ext cx="253935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28560" y="4098240"/>
            <a:ext cx="253935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3295080" y="4098240"/>
            <a:ext cx="253935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5961870" y="4098240"/>
            <a:ext cx="253935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963169A8-0E9A-4F35-981B-0598D6D8434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2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5" y="1709736"/>
            <a:ext cx="7886700" cy="2852735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5" y="4589461"/>
            <a:ext cx="7886700" cy="1500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7" y="182562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8" y="365123"/>
            <a:ext cx="7886700" cy="132556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39" y="1681160"/>
            <a:ext cx="3868337" cy="82390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39" y="2505072"/>
            <a:ext cx="3868337" cy="368458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0"/>
            <a:ext cx="3887388" cy="82390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2"/>
            <a:ext cx="3887388" cy="368458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8" y="457200"/>
            <a:ext cx="2949175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88" y="987423"/>
            <a:ext cx="4629150" cy="48736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8" y="2057397"/>
            <a:ext cx="2949175" cy="38115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8" y="457200"/>
            <a:ext cx="2949175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88" y="987423"/>
            <a:ext cx="4629150" cy="487362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8" y="2057397"/>
            <a:ext cx="2949175" cy="38115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7" y="365123"/>
            <a:ext cx="7886700" cy="1325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7" y="182562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7" y="6356349"/>
            <a:ext cx="20574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49"/>
            <a:ext cx="30861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49"/>
            <a:ext cx="20574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365040"/>
            <a:ext cx="788643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  <a:ea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28560" y="1825560"/>
            <a:ext cx="788643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 bwMode="auto">
          <a:xfrm>
            <a:off x="628560" y="6356520"/>
            <a:ext cx="205713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 rtl="0">
              <a:defRPr/>
            </a:pPr>
            <a:r>
              <a:rPr kern="1200">
                <a:solidFill>
                  <a:prstClr val="black"/>
                </a:solidFill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 bwMode="auto">
          <a:xfrm>
            <a:off x="3028860" y="6356520"/>
            <a:ext cx="308583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rtl="0">
              <a:defRPr/>
            </a:pPr>
            <a:r>
              <a:rPr kern="1200">
                <a:solidFill>
                  <a:prstClr val="black"/>
                </a:solidFill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 bwMode="auto">
          <a:xfrm>
            <a:off x="6457860" y="6356520"/>
            <a:ext cx="205713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lang="ru-RU" sz="2400" b="0" strike="noStrike" spc="-1">
                <a:latin typeface="Times New Roman"/>
              </a:defRPr>
            </a:lvl1pPr>
          </a:lstStyle>
          <a:p>
            <a:pPr rtl="0">
              <a:defRPr/>
            </a:pPr>
            <a:endParaRPr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rutube.ru/video/34b0c2224f072a63ad42955a737396b2/?r=plw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  <a:alphaModFix amt="99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3042119" y="4725137"/>
            <a:ext cx="183636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2998431" y="6396330"/>
            <a:ext cx="2809963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5530" y="476667"/>
            <a:ext cx="7901824" cy="2225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sz="2800" b="1" cap="none" spc="0" dirty="0">
              <a:ln w="1905">
                <a:solidFill>
                  <a:srgbClr val="FF6600"/>
                </a:solidFill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2800" b="1" cap="none" spc="0" dirty="0">
              <a:ln w="1905">
                <a:solidFill>
                  <a:srgbClr val="FF6600"/>
                </a:solidFill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2800" b="1" cap="none" spc="0" dirty="0">
              <a:ln w="1905">
                <a:solidFill>
                  <a:srgbClr val="FF6600"/>
                </a:solidFill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1" cap="none" spc="0" dirty="0">
                <a:ln w="1905">
                  <a:solidFill>
                    <a:srgbClr val="FF6600"/>
                  </a:solidFill>
                </a:ln>
                <a:solidFill>
                  <a:schemeClr val="bg1"/>
                </a:solidFill>
                <a:latin typeface="Times New Roman"/>
                <a:cs typeface="Times New Roman"/>
              </a:rPr>
              <a:t>ЛЕСНЫЕ ПОЖАРЫ - угроза природе и человеку</a:t>
            </a:r>
            <a:r>
              <a:rPr lang="ru-RU" sz="2800" b="1" cap="none" spc="0" dirty="0" smtClean="0">
                <a:ln w="1905">
                  <a:solidFill>
                    <a:srgbClr val="FF6600"/>
                  </a:solidFill>
                </a:ln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lang="en-US" sz="2800" b="1" cap="none" spc="0" dirty="0" smtClean="0">
                <a:ln w="1905">
                  <a:solidFill>
                    <a:srgbClr val="FF6600"/>
                  </a:solidFill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b="1" cap="none" spc="0" dirty="0" smtClean="0">
                <a:ln w="1905">
                  <a:solidFill>
                    <a:srgbClr val="FF6600"/>
                  </a:solidFill>
                </a:ln>
                <a:solidFill>
                  <a:schemeClr val="bg1"/>
                </a:solidFill>
                <a:latin typeface="Times New Roman"/>
                <a:cs typeface="Times New Roman"/>
              </a:rPr>
              <a:t>ликвидация,</a:t>
            </a:r>
            <a:r>
              <a:rPr lang="en-US" sz="2800" b="1" cap="none" spc="0" dirty="0" smtClean="0">
                <a:ln w="1905">
                  <a:solidFill>
                    <a:srgbClr val="FF6600"/>
                  </a:solidFill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b="1" cap="none" spc="0" dirty="0" smtClean="0">
                <a:ln w="1905">
                  <a:solidFill>
                    <a:srgbClr val="FF6600"/>
                  </a:solidFill>
                </a:ln>
                <a:solidFill>
                  <a:schemeClr val="bg1"/>
                </a:solidFill>
                <a:latin typeface="Times New Roman"/>
                <a:cs typeface="Times New Roman"/>
              </a:rPr>
              <a:t>профилактика</a:t>
            </a:r>
            <a:endParaRPr lang="ru-RU" sz="2800" b="1" cap="none" spc="0" dirty="0">
              <a:ln w="1905">
                <a:solidFill>
                  <a:srgbClr val="FF6600"/>
                </a:solidFill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98381478" name="Номер слайда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D2F055C-43BB-3AF2-6D59-5E9E3850D130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 xmlns:m="http://schemas.openxmlformats.org/officeDocument/2006/math" xmlns:w="http://schemas.openxmlformats.org/wordprocessingml/2006/main">
      <p:transition advClick="1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274638"/>
            <a:ext cx="8712968" cy="8501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Мероприятия по предупреждению лесных пожаров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51518" y="1672015"/>
            <a:ext cx="4248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проведение бесед, классных часов;</a:t>
            </a:r>
            <a:endParaRPr dirty="0">
              <a:solidFill>
                <a:schemeClr val="bg1"/>
              </a:solidFill>
            </a:endParaRPr>
          </a:p>
          <a:p>
            <a:pPr>
              <a:buFont typeface="Wingdings"/>
              <a:buChar char="ü"/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организация выставок на природоохранную и противопожарную темы;</a:t>
            </a:r>
            <a:endParaRPr dirty="0">
              <a:solidFill>
                <a:schemeClr val="bg1"/>
              </a:solidFill>
            </a:endParaRPr>
          </a:p>
          <a:p>
            <a:pPr>
              <a:buFont typeface="Wingdings"/>
              <a:buChar char="ü"/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установка красочных объявлений в местах наиболее</a:t>
            </a:r>
            <a:b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посещаемых людьми,</a:t>
            </a:r>
            <a:endParaRPr dirty="0">
              <a:solidFill>
                <a:schemeClr val="bg1"/>
              </a:solidFill>
            </a:endParaRPr>
          </a:p>
          <a:p>
            <a:pPr>
              <a:buFont typeface="Wingdings"/>
              <a:buChar char="ü"/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распространение памяток, листовок, календарей и т.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д.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2" descr="http://www.bratsk-city.ru/upload/iblock/220/image3433169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27984" y="2085388"/>
            <a:ext cx="4626263" cy="3697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3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71607" y="171977"/>
            <a:ext cx="4672393" cy="636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24361" y="171976"/>
            <a:ext cx="4495968" cy="63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8647" y="365123"/>
            <a:ext cx="7886700" cy="132556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</a:rPr>
              <a:t>ТУШЕНИЕ ЛЕСНЫХ ПОЖАРОВ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ВИДЕОМАТЕРИАЛЫ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1185927"/>
            <a:ext cx="7886700" cy="109094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>
              <a:defRPr lang="ru-RU" sz="1400" b="0" strike="noStrike" spc="-1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  <a:defRPr/>
            </a:pPr>
            <a:r>
              <a:rPr lang="ru-RU" sz="2100" spc="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ссылка на видео о пожарах</a:t>
            </a:r>
          </a:p>
          <a:p>
            <a:pPr>
              <a:buFont typeface="Arial"/>
              <a:buNone/>
              <a:defRPr/>
            </a:pPr>
            <a:r>
              <a:rPr lang="ru-RU" sz="2100" spc="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2100" spc="0" dirty="0" smtClean="0">
              <a:solidFill>
                <a:schemeClr val="bg1"/>
              </a:solidFill>
              <a:cs typeface="Times New Roman"/>
            </a:endParaRPr>
          </a:p>
        </p:txBody>
      </p:sp>
      <p:pic>
        <p:nvPicPr>
          <p:cNvPr id="9" name="Объект 8" descr="66.jpg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2987824" y="2636912"/>
            <a:ext cx="5439097" cy="364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01823" y="1916832"/>
            <a:ext cx="7813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a typeface="Arial"/>
                <a:cs typeface="Arial"/>
                <a:hlinkClick r:id="rId4"/>
              </a:rPr>
              <a:t>https://rutube.ru/video/34b0c2224f072a63ad42955a737396b2/?r=plwd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899592" y="188640"/>
            <a:ext cx="7069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Golos Text"/>
              </a:rPr>
              <a:t>СИСТЕМА ОХРАНЫ ЛЕСОВ ОТ ПОЖАРОВ В ИРКУТСКОЙ ОБЛАСТИ</a:t>
            </a:r>
            <a:endParaRPr sz="24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903" y="4127594"/>
            <a:ext cx="1488279" cy="15021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78" y="2183378"/>
            <a:ext cx="2152381" cy="14844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 bwMode="auto">
          <a:xfrm>
            <a:off x="899959" y="1257560"/>
            <a:ext cx="7069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Golos Text"/>
              </a:rPr>
              <a:t>4-х уровневая система мониторинга</a:t>
            </a:r>
            <a:endParaRPr sz="2400"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2405159" y="1719225"/>
            <a:ext cx="6098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sz="2000" b="1" dirty="0" smtClean="0">
                <a:solidFill>
                  <a:srgbClr val="D2AA64"/>
                </a:solidFill>
                <a:latin typeface="Golos Text"/>
              </a:rPr>
              <a:t>1 уровень</a:t>
            </a:r>
            <a:endParaRPr sz="800" dirty="0"/>
          </a:p>
        </p:txBody>
      </p:sp>
      <p:sp>
        <p:nvSpPr>
          <p:cNvPr id="42" name="TextBox 41"/>
          <p:cNvSpPr txBox="1"/>
          <p:nvPr/>
        </p:nvSpPr>
        <p:spPr bwMode="auto">
          <a:xfrm>
            <a:off x="2449987" y="2596662"/>
            <a:ext cx="6098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sz="2000" b="1" dirty="0" smtClean="0">
                <a:solidFill>
                  <a:srgbClr val="D2AA64"/>
                </a:solidFill>
                <a:latin typeface="Golos Text"/>
              </a:rPr>
              <a:t>2 уровень</a:t>
            </a:r>
            <a:endParaRPr sz="800" dirty="0"/>
          </a:p>
        </p:txBody>
      </p:sp>
      <p:sp>
        <p:nvSpPr>
          <p:cNvPr id="43" name="TextBox 42"/>
          <p:cNvSpPr txBox="1"/>
          <p:nvPr/>
        </p:nvSpPr>
        <p:spPr bwMode="auto">
          <a:xfrm>
            <a:off x="2482015" y="3733626"/>
            <a:ext cx="6098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sz="2000" b="1" dirty="0" smtClean="0">
                <a:solidFill>
                  <a:srgbClr val="D2AA64"/>
                </a:solidFill>
                <a:latin typeface="Golos Text"/>
              </a:rPr>
              <a:t>3 уровень</a:t>
            </a:r>
            <a:endParaRPr sz="800" dirty="0"/>
          </a:p>
        </p:txBody>
      </p:sp>
      <p:sp>
        <p:nvSpPr>
          <p:cNvPr id="44" name="TextBox 43"/>
          <p:cNvSpPr txBox="1"/>
          <p:nvPr/>
        </p:nvSpPr>
        <p:spPr bwMode="auto">
          <a:xfrm>
            <a:off x="2432887" y="4973966"/>
            <a:ext cx="6098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sz="2000" b="1" dirty="0" smtClean="0">
                <a:solidFill>
                  <a:srgbClr val="D2AA64"/>
                </a:solidFill>
                <a:latin typeface="Golos Text"/>
              </a:rPr>
              <a:t>4 уровень</a:t>
            </a:r>
            <a:endParaRPr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1538" y="1999494"/>
            <a:ext cx="479727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1400" b="1" dirty="0">
                <a:solidFill>
                  <a:srgbClr val="D2AA64"/>
                </a:solidFill>
                <a:latin typeface="Golos Text"/>
                <a:ea typeface="Golos Text"/>
              </a:rPr>
              <a:t>537 </a:t>
            </a:r>
            <a:r>
              <a:rPr lang="ru-RU" sz="1400" b="1" dirty="0">
                <a:solidFill>
                  <a:schemeClr val="bg1"/>
                </a:solidFill>
                <a:latin typeface="Golos Text"/>
                <a:ea typeface="Golos Text"/>
              </a:rPr>
              <a:t>МАРШРУТОВ НАЗЕМНОГО И ВОДНОГО ПАТРУЛИРОВАНИЯ ПРОТЯЖЕННОСТЬЮ 61 336 КМ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 bwMode="auto">
          <a:xfrm>
            <a:off x="3203848" y="2996952"/>
            <a:ext cx="10852050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1400" b="1" dirty="0" smtClean="0">
                <a:solidFill>
                  <a:srgbClr val="D2AA64"/>
                </a:solidFill>
                <a:latin typeface="Golos Text"/>
                <a:ea typeface="Golos Text"/>
              </a:rPr>
              <a:t>22 </a:t>
            </a:r>
            <a:r>
              <a:rPr lang="ru-RU" sz="1400" b="1" dirty="0" smtClean="0">
                <a:solidFill>
                  <a:schemeClr val="bg1"/>
                </a:solidFill>
                <a:latin typeface="Golos Text"/>
                <a:ea typeface="Golos Text"/>
              </a:rPr>
              <a:t>МАРШРУТА АВИАЦИОННОГО ПАТРУЛИРОВАНИЯ </a:t>
            </a:r>
          </a:p>
          <a:p>
            <a:pPr>
              <a:lnSpc>
                <a:spcPct val="114999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Golos Text"/>
                <a:ea typeface="Golos Text"/>
              </a:rPr>
              <a:t> ПРОТЯЖЕННОСТЬЮ 12 253 КМ</a:t>
            </a:r>
            <a:endParaRPr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3469" y="4096118"/>
            <a:ext cx="4572000" cy="814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Golos Text"/>
              </a:rPr>
              <a:t>РАБОТА СИСТЕМЫ ИСДМ-РОСЛЕСХОЗ НА ПЛОЩАДИ</a:t>
            </a:r>
          </a:p>
          <a:p>
            <a:pPr>
              <a:lnSpc>
                <a:spcPct val="114999"/>
              </a:lnSpc>
              <a:defRPr/>
            </a:pPr>
            <a:r>
              <a:rPr lang="ru-RU" sz="1400" b="1" dirty="0">
                <a:solidFill>
                  <a:srgbClr val="D2AA64"/>
                </a:solidFill>
                <a:latin typeface="Golos Text"/>
              </a:rPr>
              <a:t>69,5</a:t>
            </a:r>
            <a:r>
              <a:rPr lang="ru-RU" sz="1400" b="1" dirty="0">
                <a:solidFill>
                  <a:schemeClr val="bg1"/>
                </a:solidFill>
                <a:latin typeface="Golos Text"/>
              </a:rPr>
              <a:t> МЛН ГА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04215" y="5312520"/>
            <a:ext cx="1709122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1400" b="1" dirty="0">
                <a:solidFill>
                  <a:srgbClr val="D2AA64"/>
                </a:solidFill>
                <a:latin typeface="Golos Text"/>
              </a:rPr>
              <a:t>46 </a:t>
            </a:r>
            <a:r>
              <a:rPr lang="ru-RU" sz="1400" b="1" dirty="0">
                <a:solidFill>
                  <a:schemeClr val="bg1"/>
                </a:solidFill>
                <a:latin typeface="Golos Text"/>
              </a:rPr>
              <a:t>ВИДЕОКАМЕР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47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899592" y="243512"/>
            <a:ext cx="7069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Golos Text"/>
              </a:rPr>
              <a:t>СИСТЕМА ОХРАНЫ ЛЕСОВ ОТ ПОЖАРОВ В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Golos Text"/>
              </a:rPr>
              <a:t>ИРКУТСКОЙ ОБЛАСТИ</a:t>
            </a:r>
            <a:endParaRPr sz="2400"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395536" y="1120676"/>
            <a:ext cx="6098964" cy="139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b="1" dirty="0">
                <a:solidFill>
                  <a:srgbClr val="D2AA64"/>
                </a:solidFill>
                <a:latin typeface="Golos Text"/>
              </a:rPr>
              <a:t>Осуществляют наземное </a:t>
            </a:r>
            <a:endParaRPr lang="ru-RU" b="1" dirty="0" smtClean="0">
              <a:solidFill>
                <a:srgbClr val="D2AA64"/>
              </a:solidFill>
              <a:latin typeface="Golos Text"/>
            </a:endParaRPr>
          </a:p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b="1" dirty="0" smtClean="0">
                <a:solidFill>
                  <a:srgbClr val="D2AA64"/>
                </a:solidFill>
                <a:latin typeface="Golos Text"/>
              </a:rPr>
              <a:t>тушение</a:t>
            </a:r>
            <a:endParaRPr lang="ru-RU" sz="700" dirty="0"/>
          </a:p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sz="2000" b="1" dirty="0" smtClean="0">
                <a:solidFill>
                  <a:srgbClr val="D2AA64"/>
                </a:solidFill>
                <a:latin typeface="Golos Text"/>
              </a:rPr>
              <a:t>58 Лесопожарных станций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4572000" y="1120676"/>
            <a:ext cx="6098964" cy="1702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b="1" dirty="0" smtClean="0">
                <a:solidFill>
                  <a:srgbClr val="D2AA64"/>
                </a:solidFill>
                <a:latin typeface="Golos Text"/>
              </a:rPr>
              <a:t>Осуществляют тушение с </a:t>
            </a:r>
          </a:p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b="1" dirty="0" smtClean="0">
                <a:solidFill>
                  <a:srgbClr val="D2AA64"/>
                </a:solidFill>
                <a:latin typeface="Golos Text"/>
              </a:rPr>
              <a:t>применением авиационных средств</a:t>
            </a:r>
          </a:p>
          <a:p>
            <a:pPr>
              <a:lnSpc>
                <a:spcPct val="80000"/>
              </a:lnSpc>
              <a:spcBef>
                <a:spcPts val="2185"/>
              </a:spcBef>
              <a:defRPr/>
            </a:pPr>
            <a:r>
              <a:rPr lang="ru-RU" sz="2000" b="1" dirty="0">
                <a:solidFill>
                  <a:srgbClr val="D2AA64"/>
                </a:solidFill>
                <a:latin typeface="Golos Text"/>
              </a:rPr>
              <a:t>18 авиаотделений</a:t>
            </a:r>
          </a:p>
          <a:p>
            <a:pPr>
              <a:lnSpc>
                <a:spcPct val="80000"/>
              </a:lnSpc>
              <a:spcBef>
                <a:spcPts val="2185"/>
              </a:spcBef>
              <a:defRPr/>
            </a:pPr>
            <a:endParaRPr sz="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057" y="2708920"/>
            <a:ext cx="2895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1211</a:t>
            </a:r>
            <a:r>
              <a:rPr lang="ru-RU" dirty="0" smtClean="0">
                <a:solidFill>
                  <a:schemeClr val="bg1"/>
                </a:solidFill>
              </a:rPr>
              <a:t> человек набрано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лесопожарные станции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8880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 smtClean="0">
                <a:solidFill>
                  <a:srgbClr val="FFFF00"/>
                </a:solidFill>
              </a:rPr>
              <a:t>490</a:t>
            </a:r>
            <a:r>
              <a:rPr lang="ru-RU" dirty="0" smtClean="0">
                <a:solidFill>
                  <a:schemeClr val="bg1"/>
                </a:solidFill>
              </a:rPr>
              <a:t> набирается 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пожароопасный сезон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парашютно-десантную службу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486" y="37890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Более </a:t>
            </a:r>
            <a:r>
              <a:rPr lang="ru-RU" dirty="0" smtClean="0">
                <a:solidFill>
                  <a:srgbClr val="FFFF00"/>
                </a:solidFill>
              </a:rPr>
              <a:t>400</a:t>
            </a:r>
            <a:r>
              <a:rPr lang="ru-RU" dirty="0" smtClean="0">
                <a:solidFill>
                  <a:schemeClr val="bg1"/>
                </a:solidFill>
              </a:rPr>
              <a:t> сотрудников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лесопожарных формирований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прошли обучение 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руководителей </a:t>
            </a:r>
            <a:r>
              <a:rPr lang="ru-RU" dirty="0" smtClean="0">
                <a:solidFill>
                  <a:schemeClr val="bg1"/>
                </a:solidFill>
              </a:rPr>
              <a:t>тушения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лесных </a:t>
            </a:r>
            <a:r>
              <a:rPr lang="ru-RU" dirty="0" smtClean="0">
                <a:solidFill>
                  <a:schemeClr val="bg1"/>
                </a:solidFill>
              </a:rPr>
              <a:t>пожаров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29</a:t>
            </a:r>
            <a:r>
              <a:rPr lang="ru-RU" dirty="0" smtClean="0">
                <a:solidFill>
                  <a:schemeClr val="bg1"/>
                </a:solidFill>
              </a:rPr>
              <a:t> человек - штат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летчиков- наблюдателей ОГАУ «Иркутская база авиационной и наземной охраны лесов»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84557305" name="Рисунок 98455730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57766" y="1124744"/>
            <a:ext cx="5043082" cy="5635644"/>
          </a:xfrm>
          <a:prstGeom prst="rect">
            <a:avLst/>
          </a:prstGeom>
        </p:spPr>
      </p:pic>
      <p:sp>
        <p:nvSpPr>
          <p:cNvPr id="39503760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192941426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84829A-7398-2AD2-C38D-82E3D50B60F0}" type="slidenum">
              <a:rPr lang="ru-RU"/>
              <a:t>15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5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4557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455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455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49"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indent="539749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Цель проекта: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повышение уровня знаний о лесных пожарах и их последствиях, лесопожарная пропаганда.</a:t>
            </a:r>
          </a:p>
          <a:p>
            <a:pPr>
              <a:defRPr/>
            </a:pPr>
            <a:endParaRPr lang="ru-RU" sz="2000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indent="450214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Задачи проекта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indent="450214">
              <a:defRPr/>
            </a:pPr>
            <a:endParaRPr lang="ru-RU" sz="20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187324">
              <a:defRPr/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1.Изучить литературу и интернет-источники по данной теме. </a:t>
            </a:r>
          </a:p>
          <a:p>
            <a:pPr marL="457200" indent="-187324">
              <a:defRPr/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2.Изучить федеральную программу «Сохранение лесов» национального проекта «Экология».</a:t>
            </a:r>
          </a:p>
          <a:p>
            <a:pPr marL="457200" indent="-187324">
              <a:defRPr/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3.Создать листовку - средство наглядной агитации.</a:t>
            </a:r>
          </a:p>
          <a:p>
            <a:pPr marL="457200" indent="-187324">
              <a:defRPr/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4.Создать презентацию с целью противопожарной пропаганды.</a:t>
            </a:r>
          </a:p>
          <a:p>
            <a:pPr marL="457200" indent="-187324">
              <a:defRPr/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5. Провести профилактическое занятие.</a:t>
            </a:r>
            <a:endParaRPr lang="ru-RU" sz="2000" dirty="0">
              <a:solidFill>
                <a:schemeClr val="bg1"/>
              </a:solidFill>
            </a:endParaRPr>
          </a:p>
          <a:p>
            <a:pPr marL="457200" indent="-187324">
              <a:defRPr/>
            </a:pPr>
            <a:r>
              <a:rPr lang="ru-RU" sz="2000" dirty="0">
                <a:solidFill>
                  <a:schemeClr val="bg1"/>
                </a:solidFill>
              </a:rPr>
              <a:t>  </a:t>
            </a:r>
          </a:p>
          <a:p>
            <a:pPr marL="457200" indent="-187324">
              <a:defRPr/>
            </a:pP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Методы</a:t>
            </a: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: теоретические и эмпирические (практические)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75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764704"/>
            <a:ext cx="8229600" cy="178621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cs typeface="Times New Roman"/>
              </a:rPr>
            </a:br>
            <a:r>
              <a:rPr lang="ru-RU" sz="3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Лесной пожар — неконтролируемое горение растительности и стихийное распространение огня по площади леса.</a:t>
            </a:r>
            <a:r>
              <a:rPr lang="ru-RU" sz="2400" dirty="0" smtClean="0">
                <a:latin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cs typeface="Times New Roman"/>
              </a:rPr>
            </a:b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44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7543" y="2764759"/>
            <a:ext cx="3143405" cy="2302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333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75521" y="3405309"/>
            <a:ext cx="2813644" cy="241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ле по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90325" y="4237328"/>
            <a:ext cx="3344073" cy="2549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611326" y="475126"/>
            <a:ext cx="741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Что такое лесной пожар? </a:t>
            </a:r>
            <a:endParaRPr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63318" y="5229200"/>
            <a:ext cx="507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Огонь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endParaRPr lang="en-US" sz="24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опаснейший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враг </a:t>
            </a:r>
            <a:endParaRPr lang="en-US" sz="24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лесов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endParaRPr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188640"/>
            <a:ext cx="82296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Причины возникновения лесных пожаров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7199" y="1600200"/>
            <a:ext cx="4604525" cy="4525963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0"/>
          </a:bodyPr>
          <a:lstStyle>
            <a:defPPr>
              <a:defRPr lang="ru-RU"/>
            </a:defPPr>
            <a:lvl1pPr marL="0" algn="l" defTabSz="914400">
              <a:defRPr lang="ru-RU" sz="1400" b="0" strike="noStrike" spc="-1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600" b="1" dirty="0" smtClean="0">
                <a:solidFill>
                  <a:schemeClr val="bg1"/>
                </a:solidFill>
                <a:cs typeface="Times New Roman"/>
              </a:rPr>
              <a:t>Антропогенный</a:t>
            </a:r>
            <a:r>
              <a:rPr lang="ru-RU" sz="2400" b="1" dirty="0" smtClean="0">
                <a:solidFill>
                  <a:schemeClr val="bg1"/>
                </a:solidFill>
                <a:cs typeface="Times New Roman"/>
              </a:rPr>
              <a:t> фактор:</a:t>
            </a:r>
            <a:endParaRPr lang="en-US" sz="2400" b="1" dirty="0" smtClean="0">
              <a:solidFill>
                <a:schemeClr val="bg1"/>
              </a:solidFill>
              <a:cs typeface="Times New Roman"/>
            </a:endParaRPr>
          </a:p>
          <a:p>
            <a:pPr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2400" dirty="0" smtClean="0">
              <a:solidFill>
                <a:schemeClr val="bg1"/>
              </a:solidFill>
              <a:cs typeface="Times New Roman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/>
              </a:rPr>
              <a:t>Несоблюдение правил пожарной безопасности:</a:t>
            </a:r>
          </a:p>
          <a:p>
            <a:pPr>
              <a:defRPr/>
            </a:pP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- </a:t>
            </a:r>
            <a:r>
              <a:rPr lang="ru-RU" sz="2200" dirty="0">
                <a:solidFill>
                  <a:schemeClr val="bg1"/>
                </a:solidFill>
                <a:cs typeface="Times New Roman"/>
              </a:rPr>
              <a:t>Непотушенный </a:t>
            </a: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костер;</a:t>
            </a:r>
          </a:p>
          <a:p>
            <a:pPr>
              <a:defRPr/>
            </a:pP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- </a:t>
            </a:r>
            <a:r>
              <a:rPr lang="ru-RU" sz="2200" dirty="0">
                <a:solidFill>
                  <a:schemeClr val="bg1"/>
                </a:solidFill>
                <a:cs typeface="Times New Roman"/>
              </a:rPr>
              <a:t>Сжигание </a:t>
            </a: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мусора;</a:t>
            </a:r>
          </a:p>
          <a:p>
            <a:pPr>
              <a:defRPr/>
            </a:pP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- Сигаретные бычки;</a:t>
            </a:r>
          </a:p>
          <a:p>
            <a:pPr>
              <a:defRPr/>
            </a:pP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- Фейерверки;</a:t>
            </a:r>
          </a:p>
          <a:p>
            <a:pPr>
              <a:defRPr/>
            </a:pP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- </a:t>
            </a:r>
            <a:r>
              <a:rPr lang="ru-RU" sz="2200" dirty="0">
                <a:solidFill>
                  <a:schemeClr val="bg1"/>
                </a:solidFill>
                <a:cs typeface="Times New Roman"/>
              </a:rPr>
              <a:t>Оставленные в лесу </a:t>
            </a: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стеклянные </a:t>
            </a:r>
            <a:r>
              <a:rPr lang="ru-RU" sz="2200" dirty="0">
                <a:solidFill>
                  <a:schemeClr val="bg1"/>
                </a:solidFill>
                <a:cs typeface="Times New Roman"/>
              </a:rPr>
              <a:t>бутылки и </a:t>
            </a: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осколки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/>
              </a:rPr>
              <a:t>2.   Умышленный поджог;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/>
              </a:rPr>
              <a:t>3.   Переход с земель иных категорий: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dirty="0" smtClean="0">
                <a:solidFill>
                  <a:schemeClr val="bg1"/>
                </a:solidFill>
                <a:cs typeface="Times New Roman"/>
              </a:rPr>
              <a:t>Сжигание сухой растительности на полях;</a:t>
            </a:r>
          </a:p>
          <a:p>
            <a:pPr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- Возгорания связанные с линейными объектами (ЛЭП, ж/д и т.п.).</a:t>
            </a: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 bwMode="auto">
          <a:xfrm flipH="1">
            <a:off x="1589651" y="836712"/>
            <a:ext cx="208823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>
            <a:off x="5061725" y="836712"/>
            <a:ext cx="1944216" cy="760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5580112" y="1597152"/>
            <a:ext cx="3313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Природный фактор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en-US" sz="24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Сухие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грозы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Разряды молний) 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  <a:defRPr/>
            </a:pPr>
            <a:endParaRPr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Извержение вулкана </a:t>
            </a:r>
          </a:p>
          <a:p>
            <a:pPr marL="457200" indent="-457200">
              <a:buAutoNum type="arabicPeriod"/>
              <a:defRPr/>
            </a:pPr>
            <a:endParaRPr sz="16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Самовозгорание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торфяника</a:t>
            </a:r>
          </a:p>
          <a:p>
            <a:pPr marL="457200" indent="-457200">
              <a:buAutoNum type="arabicPeriod"/>
              <a:defRPr/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Падение метеорита</a:t>
            </a:r>
          </a:p>
        </p:txBody>
      </p:sp>
    </p:spTree>
    <p:extLst>
      <p:ext uri="{BB962C8B-B14F-4D97-AF65-F5344CB8AC3E}">
        <p14:creationId xmlns:p14="http://schemas.microsoft.com/office/powerpoint/2010/main" val="40610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508518" y="274637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Виды лесных пожаров и их классификация</a:t>
            </a:r>
          </a:p>
        </p:txBody>
      </p:sp>
      <p:pic>
        <p:nvPicPr>
          <p:cNvPr id="14" name="Содержимое 10" descr="кл.jpe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7200" y="974892"/>
            <a:ext cx="8280919" cy="580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4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11663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Основные методы борьбы с лесными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пожарами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Прямой способ (активное тушение)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 descr="пож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9508" y="1556791"/>
            <a:ext cx="312034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8" descr="66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52406" y="2780928"/>
            <a:ext cx="3439188" cy="2304256"/>
          </a:xfrm>
          <a:prstGeom prst="rect">
            <a:avLst/>
          </a:prstGeom>
          <a:noFill/>
          <a:ln w="0">
            <a:noFill/>
          </a:ln>
          <a:effectLst>
            <a:softEdge rad="112500"/>
          </a:effectLst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12159" y="4221088"/>
            <a:ext cx="299233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 bwMode="auto">
          <a:xfrm>
            <a:off x="179509" y="1052736"/>
            <a:ext cx="4248939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Захлестывание кромки огня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995933" y="2280516"/>
            <a:ext cx="2664761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Засыпка землей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452335" y="5380391"/>
            <a:ext cx="4538484" cy="82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Заливка водой или пенообразователями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2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Picture 2" descr="Встречный пал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512" y="1865983"/>
            <a:ext cx="3410904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179512" y="1263054"/>
            <a:ext cx="4773216" cy="43204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>
              <a:defRPr lang="ru-RU" sz="1400" b="0" strike="noStrike" spc="-1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/>
              </a:rPr>
              <a:t>Пуск встречного огня (отжиг)</a:t>
            </a:r>
            <a:endParaRPr lang="ru-RU" sz="2400" b="1" dirty="0">
              <a:solidFill>
                <a:schemeClr val="bg1"/>
              </a:solidFill>
              <a:cs typeface="Times New Roman"/>
            </a:endParaRPr>
          </a:p>
        </p:txBody>
      </p:sp>
      <p:pic>
        <p:nvPicPr>
          <p:cNvPr id="14" name="Рисунок 13" descr="8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88497" y="2780928"/>
            <a:ext cx="3128462" cy="250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96188" y="4513346"/>
            <a:ext cx="3047812" cy="213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 bwMode="auto">
          <a:xfrm>
            <a:off x="3708135" y="2060848"/>
            <a:ext cx="5113035" cy="82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Создание заградительных и минерализованных полос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619670" y="5733254"/>
            <a:ext cx="4176930" cy="82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Искусственное вызывание осадков из облаков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/>
          <p:nvPr/>
        </p:nvSpPr>
        <p:spPr bwMode="auto">
          <a:xfrm>
            <a:off x="26243" y="18457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Основные методы борьбы с лесными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пожарами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Косвенный способ (пассивное тушение)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3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7544" y="10430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Влияние лесных пожаров на состояние окружающей среды и здоровье человека</a:t>
            </a:r>
            <a:endParaRPr lang="ru-RU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07504" y="1340768"/>
            <a:ext cx="8928992" cy="478539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>
              <a:defRPr lang="ru-RU" sz="1400" b="0" strike="noStrike" spc="-1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Загрязнение атмосферы. </a:t>
            </a: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Ухудшение качества питьевой воды </a:t>
            </a: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Почва теряет свою плодородность, подвержена эрозии.</a:t>
            </a:r>
            <a:endParaRPr lang="ru-RU" smtClean="0">
              <a:solidFill>
                <a:schemeClr val="bg1"/>
              </a:solidFill>
            </a:endParaRP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Гибнут полезные почвенные микроорганизмы, </a:t>
            </a: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Сокращение  продуктивности леса, природных ресурсов леса</a:t>
            </a:r>
            <a:endParaRPr lang="ru-RU" smtClean="0">
              <a:solidFill>
                <a:schemeClr val="bg1"/>
              </a:solidFill>
            </a:endParaRP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Вред для рыб и водных растений из-за загрязнения водоемов пеплом.</a:t>
            </a: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Глобальное потепление.</a:t>
            </a: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Риск возрастания ураганов и тайфунов.</a:t>
            </a: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Потеря экологических систем и биологического разнообразия.</a:t>
            </a:r>
            <a:endParaRPr lang="ru-RU" smtClean="0">
              <a:solidFill>
                <a:schemeClr val="bg1"/>
              </a:solidFill>
            </a:endParaRP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Ущерб среде обитания конкретных видов животных и растений.</a:t>
            </a:r>
            <a:endParaRPr lang="ru-RU" smtClean="0">
              <a:solidFill>
                <a:schemeClr val="bg1"/>
              </a:solidFill>
            </a:endParaRPr>
          </a:p>
          <a:p>
            <a:pPr>
              <a:tabLst>
                <a:tab pos="90488" algn="l"/>
                <a:tab pos="180975" algn="l"/>
              </a:tabLst>
              <a:defRPr/>
            </a:pPr>
            <a:r>
              <a:rPr lang="ru-RU" sz="2300" i="1" smtClean="0">
                <a:solidFill>
                  <a:schemeClr val="bg1"/>
                </a:solidFill>
                <a:cs typeface="Times New Roman"/>
              </a:rPr>
              <a:t>Уничтожение большей части растений, которые поддерживают жизнь многих животных и насекомых.</a:t>
            </a:r>
            <a:endParaRPr lang="ru-RU" sz="2300" i="1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11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6347048" cy="4525963"/>
          </a:xfrm>
          <a:prstGeom prst="rect">
            <a:avLst/>
          </a:prstGeom>
          <a:noFill/>
          <a:ln w="0">
            <a:noFill/>
          </a:ln>
        </p:spPr>
        <p:txBody>
          <a:bodyPr vert="horz" lIns="45720" rIns="45720" anchor="t">
            <a:noAutofit/>
          </a:bodyPr>
          <a:lstStyle>
            <a:defPPr>
              <a:defRPr lang="ru-RU"/>
            </a:defPPr>
            <a:lvl1pPr marL="0" algn="l" defTabSz="914400">
              <a:defRPr lang="ru-RU" sz="1400" b="0" strike="noStrike" spc="-1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800" i="1" smtClean="0">
                <a:solidFill>
                  <a:schemeClr val="bg1"/>
                </a:solidFill>
                <a:cs typeface="Times New Roman"/>
              </a:rPr>
              <a:t>- растет число сердечнососудистых патологий;</a:t>
            </a:r>
            <a:endParaRPr lang="ru-RU" smtClean="0">
              <a:solidFill>
                <a:schemeClr val="bg1"/>
              </a:solidFill>
            </a:endParaRPr>
          </a:p>
          <a:p>
            <a:pPr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2800" i="1" spc="0" smtClean="0">
                <a:solidFill>
                  <a:schemeClr val="bg1"/>
                </a:solidFill>
                <a:cs typeface="Times New Roman"/>
              </a:rPr>
              <a:t>увеличивается количество людей</a:t>
            </a:r>
            <a:r>
              <a:rPr lang="ru-RU" sz="2800" i="1" smtClean="0">
                <a:solidFill>
                  <a:schemeClr val="bg1"/>
                </a:solidFill>
                <a:cs typeface="Times New Roman"/>
              </a:rPr>
              <a:t>, страдающих бронхиальной астмой;</a:t>
            </a:r>
            <a:endParaRPr lang="ru-RU" smtClean="0">
              <a:solidFill>
                <a:schemeClr val="bg1"/>
              </a:solidFill>
            </a:endParaRPr>
          </a:p>
          <a:p>
            <a:pPr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2800" i="1" spc="0" smtClean="0">
                <a:solidFill>
                  <a:schemeClr val="bg1"/>
                </a:solidFill>
                <a:cs typeface="Times New Roman"/>
              </a:rPr>
              <a:t> учащаются случаи гипертонической болезни;</a:t>
            </a:r>
            <a:endParaRPr lang="ru-RU" smtClean="0">
              <a:solidFill>
                <a:schemeClr val="bg1"/>
              </a:solidFill>
            </a:endParaRPr>
          </a:p>
          <a:p>
            <a:pPr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2800" i="1" smtClean="0">
                <a:solidFill>
                  <a:schemeClr val="bg1"/>
                </a:solidFill>
                <a:cs typeface="Times New Roman"/>
              </a:rPr>
              <a:t> растет число инсультов.</a:t>
            </a:r>
            <a:endParaRPr lang="ru-RU" sz="2800" i="1" spc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28647" y="365123"/>
            <a:ext cx="7886700" cy="1325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Влияние лесных пожаров на здоровье человека</a:t>
            </a:r>
            <a:endParaRPr lang="ru-RU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2" descr="Влияние запаха дыма на человека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004048" y="3993129"/>
            <a:ext cx="4062479" cy="286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4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481</Words>
  <Application>Microsoft Office PowerPoint</Application>
  <DocSecurity>0</DocSecurity>
  <PresentationFormat>Экран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Blank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"СРЕДНЯЯ ОБЩЕОБРАЗОВАТЕЛЬНАЯ ШКОЛА № 26"    Г. ЗИМА</dc:title>
  <dc:subject/>
  <dc:creator>User</dc:creator>
  <cp:keywords/>
  <dc:description/>
  <cp:lastModifiedBy>Артем</cp:lastModifiedBy>
  <cp:revision>88</cp:revision>
  <cp:lastPrinted>2025-01-17T01:43:17Z</cp:lastPrinted>
  <dcterms:created xsi:type="dcterms:W3CDTF">2022-12-06T02:01:04Z</dcterms:created>
  <dcterms:modified xsi:type="dcterms:W3CDTF">2025-01-17T02:42:54Z</dcterms:modified>
  <cp:category/>
  <dc:identifier/>
  <cp:contentStatus/>
  <dc:language/>
  <cp:version/>
</cp:coreProperties>
</file>