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9144000" cy="6858000"/>
  <p:defaultTextStyle>
    <a:lvl1pPr marL="0" indent="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Calibri"/>
        <a:ea typeface="Arial"/>
      </a:defRPr>
    </a:lvl1pPr>
    <a:lvl2pPr marL="457200" indent="45720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Calibri"/>
        <a:ea typeface="Arial"/>
      </a:defRPr>
    </a:lvl2pPr>
    <a:lvl3pPr marL="914400" indent="91440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Calibri"/>
        <a:ea typeface="Arial"/>
      </a:defRPr>
    </a:lvl3pPr>
    <a:lvl4pPr marL="1371600" indent="137160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Calibri"/>
        <a:ea typeface="Arial"/>
      </a:defRPr>
    </a:lvl4pPr>
    <a:lvl5pPr marL="1828800" indent="182880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Calibri"/>
        <a:ea typeface="Arial"/>
      </a:defRPr>
    </a:lvl5pPr>
    <a:lvl6pPr>
      <a:defRPr lang="ru-RU" sz="1800"/>
    </a:lvl6pPr>
    <a:lvl7pPr>
      <a:defRPr lang="ru-RU" sz="1800"/>
    </a:lvl7pPr>
    <a:lvl8pPr>
      <a:defRPr lang="ru-RU" sz="1800"/>
    </a:lvl8pPr>
    <a:lvl9pPr>
      <a:defRPr lang="ru-RU" sz="1800"/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presProps" Target="presProps.xml" /><Relationship Id="rId14" Type="http://schemas.openxmlformats.org/officeDocument/2006/relationships/tableStyles" Target="tableStyles.xml" /><Relationship Id="rId15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 and Objec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6" name="Shape 1026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027" name="Shape 1027"/>
          <p:cNvSpPr>
            <a:spLocks noChangeShapeType="1" noGrp="1"/>
          </p:cNvSpPr>
          <p:nvPr>
            <p:ph idx="1"/>
          </p:nvPr>
        </p:nvSpPr>
        <p:spPr bwMode="auto">
          <a:xfrm>
            <a:off x="457200" y="1600200"/>
            <a:ext cx="8229600" cy="4525962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342900" lvl="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Образец текста</a:t>
            </a:r>
            <a:endParaRPr/>
          </a:p>
          <a:p>
            <a:pPr marL="742950" lvl="1" indent="-285750">
              <a:spcBef>
                <a:spcPts val="0"/>
              </a:spcBef>
              <a:buChar char="–"/>
              <a:defRPr/>
            </a:pPr>
            <a:r>
              <a:rPr lang="ru-RU"/>
              <a:t>Второй уровень</a:t>
            </a:r>
            <a:endParaRPr/>
          </a:p>
          <a:p>
            <a:pPr marL="1143000" lvl="2" indent="-228600">
              <a:spcBef>
                <a:spcPts val="0"/>
              </a:spcBef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marL="1600200" lvl="3" indent="-228600">
              <a:spcBef>
                <a:spcPts val="0"/>
              </a:spcBef>
              <a:buChar char="–"/>
              <a:defRPr/>
            </a:pPr>
            <a:r>
              <a:rPr lang="ru-RU"/>
              <a:t>Четвертый уровень</a:t>
            </a:r>
            <a:endParaRPr/>
          </a:p>
          <a:p>
            <a:pPr marL="2057400" lvl="4" indent="-228600">
              <a:spcBef>
                <a:spcPts val="0"/>
              </a:spcBef>
              <a:buChar char="»"/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028" name="Shape 1028"/>
          <p:cNvSpPr>
            <a:spLocks noChangeShapeType="1" noGrp="1"/>
          </p:cNvSpPr>
          <p:nvPr>
            <p:ph type="dt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endParaRPr lang="en-US" sz="1200"/>
          </a:p>
        </p:txBody>
      </p:sp>
      <p:sp>
        <p:nvSpPr>
          <p:cNvPr id="1029" name="Shape 1029"/>
          <p:cNvSpPr>
            <a:spLocks noChangeShapeType="1" noGrp="1"/>
          </p:cNvSpPr>
          <p:nvPr>
            <p:ph type="ft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030" name="Shape 1030"/>
          <p:cNvSpPr>
            <a:spLocks noChangeShapeType="1" noGrp="1"/>
          </p:cNvSpPr>
          <p:nvPr>
            <p:ph type="sldNum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sz="1200">
                <a:solidFill>
                  <a:srgbClr val="898989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CCFFCC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027" name="Текст 2"/>
          <p:cNvSpPr>
            <a:spLocks noChangeShapeType="1" noGrp="1"/>
          </p:cNvSpPr>
          <p:nvPr>
            <p:ph type="body" idx="1"/>
          </p:nvPr>
        </p:nvSpPr>
        <p:spPr bwMode="auto">
          <a:xfrm>
            <a:off x="457200" y="1600200"/>
            <a:ext cx="8229600" cy="4525962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342900" lvl="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Образец текста</a:t>
            </a:r>
            <a:endParaRPr/>
          </a:p>
          <a:p>
            <a:pPr marL="742950" lvl="1" indent="-285750">
              <a:spcBef>
                <a:spcPts val="0"/>
              </a:spcBef>
              <a:buChar char="–"/>
              <a:defRPr/>
            </a:pPr>
            <a:r>
              <a:rPr lang="ru-RU"/>
              <a:t>Второй уровень</a:t>
            </a:r>
            <a:endParaRPr/>
          </a:p>
          <a:p>
            <a:pPr marL="1143000" lvl="2" indent="-228600">
              <a:spcBef>
                <a:spcPts val="0"/>
              </a:spcBef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marL="1600200" lvl="3" indent="-228600">
              <a:spcBef>
                <a:spcPts val="0"/>
              </a:spcBef>
              <a:buChar char="–"/>
              <a:defRPr/>
            </a:pPr>
            <a:r>
              <a:rPr lang="ru-RU"/>
              <a:t>Четвертый уровень</a:t>
            </a:r>
            <a:endParaRPr/>
          </a:p>
          <a:p>
            <a:pPr marL="2057400" lvl="4" indent="-228600">
              <a:spcBef>
                <a:spcPts val="0"/>
              </a:spcBef>
              <a:buChar char="»"/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028" name="Дата 3"/>
          <p:cNvSpPr>
            <a:spLocks noChangeShapeType="1" noGrp="1"/>
          </p:cNvSpPr>
          <p:nvPr>
            <p:ph type="dt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sz="1200">
                <a:solidFill>
                  <a:srgbClr val="898989"/>
                </a:solidFill>
              </a:rPr>
              <a:t>*</a:t>
            </a:r>
            <a:endParaRPr/>
          </a:p>
        </p:txBody>
      </p:sp>
      <p:sp>
        <p:nvSpPr>
          <p:cNvPr id="1029" name="Нижний колонтитул 4"/>
          <p:cNvSpPr>
            <a:spLocks noChangeShapeType="1" noGrp="1"/>
          </p:cNvSpPr>
          <p:nvPr>
            <p:ph type="ft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030" name="Номер слайда 5"/>
          <p:cNvSpPr>
            <a:spLocks noChangeShapeType="1" noGrp="1"/>
          </p:cNvSpPr>
          <p:nvPr>
            <p:ph type="sldNum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sz="1200">
                <a:solidFill>
                  <a:srgbClr val="898989"/>
                </a:solidFill>
              </a:rPr>
              <a:t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2pPr>
      <a:lvl3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3pPr>
      <a:lvl4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4pPr>
      <a:lvl5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5pPr>
      <a:lvl6pPr marL="4572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6pPr>
      <a:lvl7pPr marL="9144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7pPr>
      <a:lvl8pPr marL="13716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8pPr>
      <a:lvl9pPr marL="18288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9pPr>
    </p:titleStyle>
    <p:bodyStyle>
      <a:lvl1pPr marL="342900" indent="-342900" algn="l">
        <a:spcBef>
          <a:spcPts val="0"/>
        </a:spcBef>
        <a:spcAft>
          <a:spcPts val="0"/>
        </a:spcAft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>
        <a:spcBef>
          <a:spcPts val="0"/>
        </a:spcBef>
        <a:spcAft>
          <a:spcPts val="0"/>
        </a:spcAft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>
        <a:spcBef>
          <a:spcPts val="0"/>
        </a:spcBef>
        <a:spcAft>
          <a:spcPts val="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>
        <a:spcBef>
          <a:spcPts val="0"/>
        </a:spcBef>
        <a:spcAft>
          <a:spcPts val="0"/>
        </a:spcAft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>
        <a:spcBef>
          <a:spcPts val="0"/>
        </a:spcBef>
        <a:spcAft>
          <a:spcPts val="0"/>
        </a:spcAft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2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2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1.jpg"/><Relationship Id="rId4" Type="http://schemas.openxmlformats.org/officeDocument/2006/relationships/image" Target="../media/image1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24.jpg"/><Relationship Id="rId8" Type="http://schemas.openxmlformats.org/officeDocument/2006/relationships/image" Target="../media/image25.jpg"/><Relationship Id="rId9" Type="http://schemas.openxmlformats.org/officeDocument/2006/relationships/image" Target="../media/image26.jpg"/><Relationship Id="rId10" Type="http://schemas.openxmlformats.org/officeDocument/2006/relationships/image" Target="../media/image27.jpg"/><Relationship Id="rId11" Type="http://schemas.openxmlformats.org/officeDocument/2006/relationships/image" Target="../media/image28.jpg"/><Relationship Id="rId12" Type="http://schemas.openxmlformats.org/officeDocument/2006/relationships/image" Target="../media/image29.jpg"/><Relationship Id="rId13" Type="http://schemas.openxmlformats.org/officeDocument/2006/relationships/image" Target="../media/image30.jpg"/><Relationship Id="rId14" Type="http://schemas.openxmlformats.org/officeDocument/2006/relationships/image" Target="../media/image31.jpg"/><Relationship Id="rId15" Type="http://schemas.openxmlformats.org/officeDocument/2006/relationships/image" Target="../media/image32.jpg"/><Relationship Id="rId16" Type="http://schemas.openxmlformats.org/officeDocument/2006/relationships/image" Target="../media/image33.jpg"/><Relationship Id="rId17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</p:spPr>
      </p:pic>
      <p:sp>
        <p:nvSpPr>
          <p:cNvPr id="2051" name="Заголовок 1"/>
          <p:cNvSpPr>
            <a:spLocks noChangeShapeType="1" noGrp="1"/>
          </p:cNvSpPr>
          <p:nvPr>
            <p:ph type="ctrTitle"/>
          </p:nvPr>
        </p:nvSpPr>
        <p:spPr bwMode="auto">
          <a:xfrm>
            <a:off x="395287" y="1073150"/>
            <a:ext cx="8569325" cy="1470025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5400" b="1" i="0" u="none">
                <a:solidFill>
                  <a:srgbClr val="00B050"/>
                </a:solidFill>
                <a:latin typeface="Times New Roman"/>
                <a:ea typeface="Times New Roman"/>
              </a:rPr>
              <a:t>«Сохраним лес от пожара»</a:t>
            </a:r>
            <a:endParaRPr/>
          </a:p>
        </p:txBody>
      </p:sp>
      <p:pic>
        <p:nvPicPr>
          <p:cNvPr id="2052" name="Picture 5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250825" y="188912"/>
            <a:ext cx="877887" cy="8842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266" name="Picture 4" descr="C:\Users\1\ФОТО\АНГАРА КАТА\Новая папка\P1000479.JPG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</p:spPr>
      </p:pic>
      <p:sp>
        <p:nvSpPr>
          <p:cNvPr id="11267" name="WordArt 3"/>
          <p:cNvSpPr txBox="1">
            <a:spLocks noChangeShapeType="1" noGrp="1"/>
          </p:cNvSpPr>
          <p:nvPr/>
        </p:nvSpPr>
        <p:spPr bwMode="auto">
          <a:xfrm flipH="0" flipV="0">
            <a:off x="2687688" y="557122"/>
            <a:ext cx="5627635" cy="1949929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prstTxWarp prst="textPlain">
              <a:avLst>
                <a:gd name="adj" fmla="val 48378"/>
              </a:avLst>
            </a:prstTxWarp>
          </a:bodyPr>
          <a:lstStyle/>
          <a:p>
            <a:pPr lvl="0">
              <a:defRPr/>
            </a:pPr>
            <a:r>
              <a:rPr>
                <a:solidFill>
                  <a:srgbClr val="00682F"/>
                </a:solidFill>
              </a:rPr>
              <a:t>Спасибо </a:t>
            </a:r>
            <a:endParaRPr/>
          </a:p>
          <a:p>
            <a:pPr lvl="0">
              <a:defRPr/>
            </a:pPr>
            <a:r>
              <a:rPr>
                <a:solidFill>
                  <a:srgbClr val="00682F"/>
                </a:solidFill>
              </a:rPr>
              <a:t>за внимание!</a:t>
            </a:r>
            <a:endParaRPr/>
          </a:p>
        </p:txBody>
      </p:sp>
      <p:pic>
        <p:nvPicPr>
          <p:cNvPr id="11268" name="Picture 5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468312" y="346075"/>
            <a:ext cx="877887" cy="8842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74" name="Объект 2"/>
          <p:cNvSpPr>
            <a:spLocks noChangeShapeType="1" noGrp="1"/>
          </p:cNvSpPr>
          <p:nvPr>
            <p:ph type="obj"/>
          </p:nvPr>
        </p:nvSpPr>
        <p:spPr bwMode="auto">
          <a:xfrm>
            <a:off x="457200" y="1125537"/>
            <a:ext cx="8229600" cy="55054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lnSpc>
                <a:spcPct val="113999"/>
              </a:lnSpc>
              <a:spcBef>
                <a:spcPts val="0"/>
              </a:spcBef>
              <a:buNone/>
              <a:defRPr/>
            </a:pPr>
            <a:r>
              <a:rPr lang="ru-RU" sz="3600" b="1" i="0" u="none">
                <a:solidFill>
                  <a:srgbClr val="00682F"/>
                </a:solidFill>
                <a:latin typeface="Times New Roman"/>
                <a:ea typeface="Times New Roman"/>
              </a:rPr>
              <a:t>Лес</a:t>
            </a:r>
            <a:r>
              <a:rPr lang="ru-RU" sz="3600" b="1" i="0" u="none">
                <a:solidFill>
                  <a:srgbClr val="00682F"/>
                </a:solidFill>
                <a:latin typeface="Times New Roman"/>
                <a:ea typeface="Times New Roman"/>
              </a:rPr>
              <a:t> </a:t>
            </a:r>
            <a:endParaRPr/>
          </a:p>
          <a:p>
            <a:pPr marL="0" lvl="0" indent="0" algn="just">
              <a:lnSpc>
                <a:spcPct val="113999"/>
              </a:lnSpc>
              <a:spcBef>
                <a:spcPts val="0"/>
              </a:spcBef>
              <a:buNone/>
              <a:defRPr/>
            </a:pPr>
            <a:r>
              <a:rPr lang="ru-RU" sz="2400">
                <a:solidFill>
                  <a:srgbClr val="00682F"/>
                </a:solidFill>
                <a:latin typeface="Times New Roman"/>
                <a:ea typeface="Times New Roman"/>
              </a:rPr>
              <a:t>— экологическая система, в которой главной жизненной формой являются деревья.</a:t>
            </a:r>
            <a:endParaRPr/>
          </a:p>
          <a:p>
            <a:pPr marL="0" lvl="0" indent="0" algn="just">
              <a:spcBef>
                <a:spcPts val="0"/>
              </a:spcBef>
              <a:buNone/>
              <a:defRPr/>
            </a:pPr>
            <a:r>
              <a:rPr lang="ru-RU" sz="2400">
                <a:solidFill>
                  <a:srgbClr val="00682F"/>
                </a:solidFill>
                <a:latin typeface="Times New Roman"/>
                <a:ea typeface="Times New Roman"/>
              </a:rPr>
              <a:t>Лес — составная часть природы, понятие «лес» можно рассматривать на разных уровнях, в глобальном масштабе — это часть биосферы, в локальном — это может быть насаждение. </a:t>
            </a:r>
            <a:endParaRPr/>
          </a:p>
          <a:p>
            <a:pPr marL="0" lvl="0" indent="0" algn="just">
              <a:spcBef>
                <a:spcPts val="0"/>
              </a:spcBef>
              <a:buNone/>
              <a:defRPr/>
            </a:pPr>
            <a:r>
              <a:rPr lang="ru-RU" sz="2400">
                <a:solidFill>
                  <a:srgbClr val="00682F"/>
                </a:solidFill>
                <a:latin typeface="Times New Roman"/>
                <a:ea typeface="Times New Roman"/>
              </a:rPr>
              <a:t>Леса занимают около трети площади суши, площадь леса на Земле составляет 38 млн. км². Из них 264 млн. га, или 7 %, посажены человеком. Половина лесной зоны принадлежит тропическим лесам.</a:t>
            </a:r>
            <a:endParaRPr/>
          </a:p>
        </p:txBody>
      </p:sp>
      <p:pic>
        <p:nvPicPr>
          <p:cNvPr id="3075" name="Picture 4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468312" y="404812"/>
            <a:ext cx="877887" cy="8842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>
                                            <p:txEl>
                                              <p:pRg st="5" end="8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>
                                            <p:txEl>
                                              <p:pRg st="5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>
                                            <p:txEl>
                                              <p:pRg st="5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83" end="2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>
                                            <p:txEl>
                                              <p:pRg st="83" end="25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>
                                            <p:txEl>
                                              <p:pRg st="83" end="25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>
                                            <p:txEl>
                                              <p:pRg st="83" end="25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53" end="4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>
                                            <p:txEl>
                                              <p:pRg st="253" end="4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>
                                            <p:txEl>
                                              <p:pRg st="253" end="44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>
                                            <p:txEl>
                                              <p:pRg st="253" end="44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8" name="Объект 4"/>
          <p:cNvSpPr>
            <a:spLocks noChangeShapeType="1" noGrp="1"/>
          </p:cNvSpPr>
          <p:nvPr>
            <p:ph type="obj"/>
          </p:nvPr>
        </p:nvSpPr>
        <p:spPr bwMode="auto">
          <a:xfrm>
            <a:off x="-50800" y="1052512"/>
            <a:ext cx="9144000" cy="647700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3600" b="1" i="0" u="none">
                <a:solidFill>
                  <a:srgbClr val="00682F"/>
                </a:solidFill>
                <a:latin typeface="Times New Roman"/>
                <a:ea typeface="Times New Roman"/>
              </a:rPr>
              <a:t>Использование леса</a:t>
            </a:r>
            <a:endParaRPr/>
          </a:p>
        </p:txBody>
      </p:sp>
      <p:sp>
        <p:nvSpPr>
          <p:cNvPr id="4099" name="TextBox 5"/>
          <p:cNvSpPr txBox="1">
            <a:spLocks noChangeShapeType="1" noGrp="1"/>
          </p:cNvSpPr>
          <p:nvPr/>
        </p:nvSpPr>
        <p:spPr bwMode="auto">
          <a:xfrm>
            <a:off x="227012" y="1765300"/>
            <a:ext cx="7993062" cy="138430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285750" lvl="0" indent="-285750">
              <a:spcBef>
                <a:spcPts val="0"/>
              </a:spcBef>
              <a:buFont typeface="Arial"/>
              <a:buChar char="•"/>
              <a:defRPr/>
            </a:pPr>
            <a:r>
              <a:rPr lang="ru-RU" sz="2200">
                <a:solidFill>
                  <a:srgbClr val="00682F"/>
                </a:solidFill>
                <a:latin typeface="Times New Roman"/>
                <a:ea typeface="Times New Roman"/>
              </a:rPr>
              <a:t>Заготовка древесины</a:t>
            </a:r>
            <a:endParaRPr/>
          </a:p>
          <a:p>
            <a:pPr marL="285750" lvl="0" indent="-285750">
              <a:spcBef>
                <a:spcPts val="0"/>
              </a:spcBef>
              <a:buFont typeface="Arial"/>
              <a:buChar char="•"/>
              <a:defRPr/>
            </a:pPr>
            <a:r>
              <a:rPr lang="ru-RU" sz="2200">
                <a:solidFill>
                  <a:srgbClr val="00682F"/>
                </a:solidFill>
                <a:latin typeface="Times New Roman"/>
                <a:ea typeface="Times New Roman"/>
              </a:rPr>
              <a:t>Сбор и заготовка недревесных лесных ресурсов</a:t>
            </a:r>
            <a:endParaRPr/>
          </a:p>
          <a:p>
            <a:pPr marL="285750" lvl="0" indent="-285750">
              <a:spcBef>
                <a:spcPts val="0"/>
              </a:spcBef>
              <a:buFont typeface="Arial"/>
              <a:buChar char="•"/>
              <a:defRPr/>
            </a:pPr>
            <a:r>
              <a:rPr lang="ru-RU" sz="2200">
                <a:solidFill>
                  <a:srgbClr val="00682F"/>
                </a:solidFill>
                <a:latin typeface="Times New Roman"/>
                <a:ea typeface="Times New Roman"/>
              </a:rPr>
              <a:t>Сбор и заготовка пищевых лесных ресурсов</a:t>
            </a:r>
            <a:endParaRPr/>
          </a:p>
        </p:txBody>
      </p:sp>
      <p:sp>
        <p:nvSpPr>
          <p:cNvPr id="4100" name="TextBox 6"/>
          <p:cNvSpPr txBox="1">
            <a:spLocks noChangeShapeType="1" noGrp="1"/>
          </p:cNvSpPr>
          <p:nvPr/>
        </p:nvSpPr>
        <p:spPr bwMode="auto">
          <a:xfrm>
            <a:off x="227012" y="2784475"/>
            <a:ext cx="8866187" cy="110807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285750" lvl="0" indent="-285750">
              <a:spcBef>
                <a:spcPts val="0"/>
              </a:spcBef>
              <a:buFont typeface="Arial"/>
              <a:buChar char="•"/>
              <a:defRPr/>
            </a:pPr>
            <a:r>
              <a:rPr lang="ru-RU" sz="2200">
                <a:solidFill>
                  <a:srgbClr val="00682F"/>
                </a:solidFill>
                <a:latin typeface="Times New Roman"/>
                <a:ea typeface="Times New Roman"/>
              </a:rPr>
              <a:t>Рекреационная деятельность</a:t>
            </a:r>
            <a:endParaRPr/>
          </a:p>
          <a:p>
            <a:pPr marL="285750" lvl="0" indent="-285750">
              <a:spcBef>
                <a:spcPts val="0"/>
              </a:spcBef>
              <a:buFont typeface="Arial"/>
              <a:buChar char="•"/>
              <a:defRPr/>
            </a:pPr>
            <a:r>
              <a:rPr lang="ru-RU" sz="2200">
                <a:solidFill>
                  <a:srgbClr val="00682F"/>
                </a:solidFill>
                <a:latin typeface="Times New Roman"/>
                <a:ea typeface="Times New Roman"/>
              </a:rPr>
              <a:t>Строительство, эксплуатация, реконструкция линейных объектов</a:t>
            </a:r>
            <a:endParaRPr/>
          </a:p>
          <a:p>
            <a:pPr marL="285750" lvl="0" indent="-285750">
              <a:spcBef>
                <a:spcPts val="0"/>
              </a:spcBef>
              <a:buFont typeface="Arial"/>
              <a:buChar char="•"/>
              <a:defRPr/>
            </a:pPr>
            <a:r>
              <a:rPr lang="ru-RU" sz="2200">
                <a:solidFill>
                  <a:srgbClr val="00682F"/>
                </a:solidFill>
                <a:latin typeface="Times New Roman"/>
                <a:ea typeface="Times New Roman"/>
              </a:rPr>
              <a:t>Ведение сельского хозяйства</a:t>
            </a:r>
            <a:endParaRPr/>
          </a:p>
        </p:txBody>
      </p:sp>
      <p:sp>
        <p:nvSpPr>
          <p:cNvPr id="4101" name="Прямоугольник 7"/>
          <p:cNvSpPr>
            <a:spLocks noChangeShapeType="1" noGrp="1"/>
          </p:cNvSpPr>
          <p:nvPr/>
        </p:nvSpPr>
        <p:spPr bwMode="auto">
          <a:xfrm>
            <a:off x="227012" y="3873500"/>
            <a:ext cx="8737600" cy="38576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lnSpc>
                <a:spcPct val="114999"/>
              </a:lnSpc>
              <a:spcBef>
                <a:spcPts val="0"/>
              </a:spcBef>
              <a:buNone/>
              <a:defRPr/>
            </a:pPr>
            <a:r>
              <a:rPr lang="ru-RU" sz="1800">
                <a:solidFill>
                  <a:srgbClr val="00682F"/>
                </a:solidFill>
                <a:latin typeface="Times New Roman"/>
                <a:ea typeface="Times New Roman"/>
              </a:rPr>
              <a:t>"Лесной кодекс Российской Федерации" от 04.12.2006 N 200-ФЗ (ред. от 21.07.2014)</a:t>
            </a:r>
            <a:endParaRPr/>
          </a:p>
        </p:txBody>
      </p:sp>
      <p:pic>
        <p:nvPicPr>
          <p:cNvPr id="4102" name="Picture 2" descr="H:\С КОМПА\Работа\ФОТО\Фото кв 106,97 Кедр СРС\IMG_0062.jpg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227012" y="4449762"/>
            <a:ext cx="2879725" cy="2160587"/>
          </a:xfrm>
          <a:prstGeom prst="rect">
            <a:avLst/>
          </a:prstGeom>
          <a:noFill/>
        </p:spPr>
      </p:pic>
      <p:pic>
        <p:nvPicPr>
          <p:cNvPr id="4103" name="Picture 2" descr="C:\Users\1\ФОТО\Грибы\IMG_0015.JPG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3106737" y="4449762"/>
            <a:ext cx="2879725" cy="2160587"/>
          </a:xfrm>
          <a:prstGeom prst="rect">
            <a:avLst/>
          </a:prstGeom>
          <a:noFill/>
        </p:spPr>
      </p:pic>
      <p:pic>
        <p:nvPicPr>
          <p:cNvPr id="4104" name="Picture 3" descr="C:\Users\1\ФОТО\фото Б\P1000951.JPG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5986462" y="4456112"/>
            <a:ext cx="2879725" cy="2160587"/>
          </a:xfrm>
          <a:prstGeom prst="rect">
            <a:avLst/>
          </a:prstGeom>
          <a:noFill/>
        </p:spPr>
      </p:pic>
      <p:pic>
        <p:nvPicPr>
          <p:cNvPr id="4105" name="Picture 10"/>
          <p:cNvPicPr>
            <a:picLocks noChangeAspect="1" noGrp="1"/>
          </p:cNvPicPr>
          <p:nvPr/>
        </p:nvPicPr>
        <p:blipFill>
          <a:blip r:embed="rId5"/>
          <a:stretch/>
        </p:blipFill>
        <p:spPr bwMode="auto">
          <a:xfrm>
            <a:off x="395287" y="404812"/>
            <a:ext cx="877887" cy="8842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0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9">
                                            <p:txEl>
                                              <p:pRg st="20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9">
                                            <p:txEl>
                                              <p:pRg st="20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5" end="10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65" end="10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9">
                                            <p:txEl>
                                              <p:pRg st="65" end="10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0">
                                            <p:txEl>
                                              <p:pRg st="0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0">
                                            <p:txEl>
                                              <p:pRg st="0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7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00">
                                            <p:txEl>
                                              <p:pRg st="27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0">
                                            <p:txEl>
                                              <p:pRg st="27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8" end="1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00">
                                            <p:txEl>
                                              <p:pRg st="88" end="1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0">
                                            <p:txEl>
                                              <p:pRg st="88" end="1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22" name="Объект 5"/>
          <p:cNvSpPr>
            <a:spLocks noChangeShapeType="1" noGrp="1"/>
          </p:cNvSpPr>
          <p:nvPr>
            <p:ph type="obj"/>
          </p:nvPr>
        </p:nvSpPr>
        <p:spPr bwMode="auto">
          <a:xfrm>
            <a:off x="0" y="1484312"/>
            <a:ext cx="9144000" cy="53736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457200">
              <a:spcBef>
                <a:spcPts val="0"/>
              </a:spcBef>
              <a:buNone/>
              <a:defRPr/>
            </a:pPr>
            <a:r>
              <a:rPr lang="ru-RU" sz="2400">
                <a:solidFill>
                  <a:srgbClr val="00682F"/>
                </a:solidFill>
                <a:latin typeface="Times New Roman"/>
                <a:ea typeface="Times New Roman"/>
              </a:rPr>
              <a:t>Воспроизводство лесов - это процесс воссоздания леса со всеми              характерными для него существенными свойствами, подобно прежнему или отличающегося от него. Воспроизводство лесов обеспечивается системой лесохозяйственных мероприятий по </a:t>
            </a:r>
            <a:endParaRPr/>
          </a:p>
          <a:p>
            <a:pPr marL="0" lvl="0" indent="457200">
              <a:spcBef>
                <a:spcPts val="0"/>
              </a:spcBef>
              <a:buNone/>
              <a:defRPr/>
            </a:pPr>
            <a:r>
              <a:rPr lang="ru-RU" sz="2400">
                <a:solidFill>
                  <a:srgbClr val="00682F"/>
                </a:solidFill>
                <a:latin typeface="Times New Roman"/>
                <a:ea typeface="Times New Roman"/>
              </a:rPr>
              <a:t>                            заготовке семян, </a:t>
            </a:r>
            <a:endParaRPr/>
          </a:p>
          <a:p>
            <a:pPr marL="0" lvl="0" indent="457200">
              <a:spcBef>
                <a:spcPts val="0"/>
              </a:spcBef>
              <a:buNone/>
              <a:defRPr/>
            </a:pPr>
            <a:r>
              <a:rPr lang="ru-RU" sz="2400">
                <a:solidFill>
                  <a:srgbClr val="00682F"/>
                </a:solidFill>
                <a:latin typeface="Times New Roman"/>
                <a:ea typeface="Times New Roman"/>
              </a:rPr>
              <a:t>                                        выращиванию посадочного материала, </a:t>
            </a:r>
            <a:endParaRPr/>
          </a:p>
          <a:p>
            <a:pPr marL="0" lvl="0" indent="457200">
              <a:spcBef>
                <a:spcPts val="0"/>
              </a:spcBef>
              <a:buNone/>
              <a:defRPr/>
            </a:pPr>
            <a:r>
              <a:rPr lang="ru-RU" sz="2400">
                <a:solidFill>
                  <a:srgbClr val="00682F"/>
                </a:solidFill>
                <a:latin typeface="Times New Roman"/>
                <a:ea typeface="Times New Roman"/>
              </a:rPr>
              <a:t>                                                              созданию лесных культур </a:t>
            </a:r>
            <a:endParaRPr/>
          </a:p>
          <a:p>
            <a:pPr marL="0" lvl="0" indent="457200">
              <a:spcBef>
                <a:spcPts val="0"/>
              </a:spcBef>
              <a:buNone/>
              <a:defRPr/>
            </a:pPr>
            <a:r>
              <a:rPr lang="ru-RU" sz="2400">
                <a:solidFill>
                  <a:srgbClr val="00682F"/>
                </a:solidFill>
                <a:latin typeface="Times New Roman"/>
                <a:ea typeface="Times New Roman"/>
              </a:rPr>
              <a:t>                                                                      и др. мероприятиями. </a:t>
            </a:r>
            <a:br>
              <a:rPr lang="ru-RU" sz="2400">
                <a:solidFill>
                  <a:srgbClr val="00682F"/>
                </a:solidFill>
                <a:latin typeface="Times New Roman"/>
                <a:ea typeface="Times New Roman"/>
              </a:rPr>
            </a:br>
            <a:r>
              <a:rPr lang="ru-RU" sz="2400">
                <a:latin typeface="Times New Roman"/>
                <a:ea typeface="Times New Roman"/>
              </a:rPr>
              <a:t>		</a:t>
            </a:r>
            <a:endParaRPr/>
          </a:p>
        </p:txBody>
      </p:sp>
      <p:sp>
        <p:nvSpPr>
          <p:cNvPr id="5123" name="Объект 4"/>
          <p:cNvSpPr txBox="1">
            <a:spLocks noChangeShapeType="1" noGrp="1"/>
          </p:cNvSpPr>
          <p:nvPr/>
        </p:nvSpPr>
        <p:spPr bwMode="auto">
          <a:xfrm>
            <a:off x="0" y="955675"/>
            <a:ext cx="9144000" cy="64611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3600" b="1" i="0" u="none">
                <a:solidFill>
                  <a:srgbClr val="00682F"/>
                </a:solidFill>
                <a:latin typeface="Times New Roman"/>
                <a:ea typeface="Times New Roman"/>
              </a:rPr>
              <a:t>Сохранение леса</a:t>
            </a:r>
            <a:endParaRPr/>
          </a:p>
        </p:txBody>
      </p:sp>
      <p:pic>
        <p:nvPicPr>
          <p:cNvPr id="5124" name="Picture 3" descr="C:\Users\1\ФОТО\Посадка 2014\DSCN1842.JPG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4445000" y="4589462"/>
            <a:ext cx="2014537" cy="1511300"/>
          </a:xfrm>
          <a:prstGeom prst="rect">
            <a:avLst/>
          </a:prstGeom>
          <a:noFill/>
        </p:spPr>
      </p:pic>
      <p:pic>
        <p:nvPicPr>
          <p:cNvPr id="5125" name="Picture 4" descr="H:\С КОМПА\ФОТО\по работе\196_2604\IMG_1014.JPG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2286000" y="3946525"/>
            <a:ext cx="2014537" cy="1511300"/>
          </a:xfrm>
          <a:prstGeom prst="rect">
            <a:avLst/>
          </a:prstGeom>
          <a:noFill/>
        </p:spPr>
      </p:pic>
      <p:pic>
        <p:nvPicPr>
          <p:cNvPr id="5126" name="Picture 5" descr="H:\С КОМПА\ФОТО\по работе\196_2604\IMG_1030.JPG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107949" y="3208337"/>
            <a:ext cx="2014537" cy="1512887"/>
          </a:xfrm>
          <a:prstGeom prst="rect">
            <a:avLst/>
          </a:prstGeom>
          <a:noFill/>
        </p:spPr>
      </p:pic>
      <p:pic>
        <p:nvPicPr>
          <p:cNvPr id="5127" name="Picture 18" descr="C:\ФОТО\Слайд-шоу\16 (2).JPG"/>
          <p:cNvPicPr>
            <a:picLocks noChangeAspect="1" noGrp="1"/>
          </p:cNvPicPr>
          <p:nvPr/>
        </p:nvPicPr>
        <p:blipFill>
          <a:blip r:embed="rId5"/>
          <a:stretch/>
        </p:blipFill>
        <p:spPr bwMode="auto">
          <a:xfrm>
            <a:off x="6634162" y="5221287"/>
            <a:ext cx="2022475" cy="1511300"/>
          </a:xfrm>
          <a:prstGeom prst="rect">
            <a:avLst/>
          </a:prstGeom>
          <a:noFill/>
        </p:spPr>
      </p:pic>
      <p:pic>
        <p:nvPicPr>
          <p:cNvPr id="5128" name="Picture 9"/>
          <p:cNvPicPr>
            <a:picLocks noChangeAspect="1" noGrp="1"/>
          </p:cNvPicPr>
          <p:nvPr/>
        </p:nvPicPr>
        <p:blipFill>
          <a:blip r:embed="rId6"/>
          <a:stretch/>
        </p:blipFill>
        <p:spPr bwMode="auto">
          <a:xfrm>
            <a:off x="539750" y="395287"/>
            <a:ext cx="877887" cy="8842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2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>
                                            <p:txEl>
                                              <p:pRg st="0" end="24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>
                                            <p:txEl>
                                              <p:pRg st="0" end="24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>
                                            <p:txEl>
                                              <p:pRg st="0" end="24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47" end="29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>
                                            <p:txEl>
                                              <p:pRg st="247" end="29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>
                                            <p:txEl>
                                              <p:pRg st="247" end="29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>
                                            <p:txEl>
                                              <p:pRg st="247" end="29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93" end="3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>
                                            <p:txEl>
                                              <p:pRg st="293" end="36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>
                                            <p:txEl>
                                              <p:pRg st="293" end="36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>
                                            <p:txEl>
                                              <p:pRg st="293" end="36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69" end="4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2">
                                            <p:txEl>
                                              <p:pRg st="369" end="45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>
                                            <p:txEl>
                                              <p:pRg st="369" end="45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2">
                                            <p:txEl>
                                              <p:pRg st="369" end="45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56" end="5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2">
                                            <p:txEl>
                                              <p:pRg st="456" end="55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2">
                                            <p:txEl>
                                              <p:pRg st="456" end="55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2">
                                            <p:txEl>
                                              <p:pRg st="456" end="55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46" name="Объект 6"/>
          <p:cNvSpPr>
            <a:spLocks noChangeShapeType="1" noGrp="1"/>
          </p:cNvSpPr>
          <p:nvPr>
            <p:ph type="obj"/>
          </p:nvPr>
        </p:nvSpPr>
        <p:spPr bwMode="auto">
          <a:xfrm>
            <a:off x="1587" y="1484312"/>
            <a:ext cx="9144000" cy="53736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457200" algn="just">
              <a:spcBef>
                <a:spcPts val="0"/>
              </a:spcBef>
              <a:buNone/>
              <a:defRPr/>
            </a:pPr>
            <a:r>
              <a:rPr sz="2400">
                <a:solidFill>
                  <a:srgbClr val="00682F"/>
                </a:solidFill>
                <a:latin typeface="Times New Roman"/>
                <a:ea typeface="Times New Roman"/>
              </a:rPr>
              <a:t>Лесной пожар - стихийное</a:t>
            </a:r>
            <a:r>
              <a:rPr sz="2400" b="0" i="0" u="none">
                <a:solidFill>
                  <a:srgbClr val="00682F"/>
                </a:solidFill>
                <a:latin typeface="Times New Roman"/>
                <a:ea typeface="Times New Roman"/>
              </a:rPr>
              <a:t>, неконтролируемое распространение огня по лесным площадям. </a:t>
            </a:r>
            <a:endParaRPr lang="en-US" sz="2400"/>
          </a:p>
          <a:p>
            <a:pPr marL="0" lvl="0" indent="457200" algn="just">
              <a:spcBef>
                <a:spcPts val="0"/>
              </a:spcBef>
              <a:buNone/>
              <a:defRPr/>
            </a:pPr>
            <a:endParaRPr lang="en-US" sz="2400"/>
          </a:p>
          <a:p>
            <a:pPr marL="0" lvl="0" indent="457200" algn="just">
              <a:spcBef>
                <a:spcPts val="0"/>
              </a:spcBef>
              <a:buNone/>
              <a:defRPr/>
            </a:pPr>
            <a:endParaRPr lang="en-US" sz="2400"/>
          </a:p>
          <a:p>
            <a:pPr marL="0" lvl="0" indent="457200" algn="just">
              <a:spcBef>
                <a:spcPts val="0"/>
              </a:spcBef>
              <a:buNone/>
              <a:defRPr/>
            </a:pPr>
            <a:endParaRPr lang="en-US" sz="2400"/>
          </a:p>
          <a:p>
            <a:pPr marL="0" lvl="0" indent="457200" algn="just">
              <a:spcBef>
                <a:spcPts val="0"/>
              </a:spcBef>
              <a:buNone/>
              <a:defRPr/>
            </a:pPr>
            <a:endParaRPr lang="en-US" sz="2400"/>
          </a:p>
          <a:p>
            <a:pPr marL="0" lvl="0" indent="457200" algn="just">
              <a:spcBef>
                <a:spcPts val="0"/>
              </a:spcBef>
              <a:buNone/>
              <a:defRPr/>
            </a:pPr>
            <a:endParaRPr lang="en-US" sz="2400"/>
          </a:p>
          <a:p>
            <a:pPr marL="0" lvl="0" indent="457200" algn="just">
              <a:spcBef>
                <a:spcPts val="0"/>
              </a:spcBef>
              <a:buNone/>
              <a:defRPr/>
            </a:pPr>
            <a:r>
              <a:rPr sz="2400" b="0" i="0" u="none">
                <a:solidFill>
                  <a:srgbClr val="00682F"/>
                </a:solidFill>
                <a:latin typeface="Times New Roman"/>
                <a:ea typeface="Times New Roman"/>
              </a:rPr>
              <a:t>Причины </a:t>
            </a:r>
            <a:r>
              <a:rPr sz="2400" b="0" i="0" u="none">
                <a:solidFill>
                  <a:srgbClr val="00682F"/>
                </a:solidFill>
                <a:latin typeface="Times New Roman"/>
                <a:ea typeface="Times New Roman"/>
              </a:rPr>
              <a:t>возникновения пожаров в лесу принято делить на естественные и </a:t>
            </a:r>
            <a:r>
              <a:rPr sz="2400" b="0" i="0" u="none">
                <a:solidFill>
                  <a:srgbClr val="00682F"/>
                </a:solidFill>
                <a:latin typeface="Times New Roman"/>
                <a:ea typeface="Times New Roman"/>
              </a:rPr>
              <a:t>антропогенные.</a:t>
            </a:r>
            <a:endParaRPr/>
          </a:p>
          <a:p>
            <a:pPr marL="0" lvl="0" indent="457200" algn="just">
              <a:spcBef>
                <a:spcPts val="0"/>
              </a:spcBef>
              <a:buNone/>
              <a:defRPr/>
            </a:pPr>
            <a:r>
              <a:rPr sz="2400" b="0" i="0" u="none">
                <a:solidFill>
                  <a:srgbClr val="00682F"/>
                </a:solidFill>
                <a:latin typeface="Times New Roman"/>
                <a:ea typeface="Times New Roman"/>
              </a:rPr>
              <a:t>Основная причина возникновения лесных пожаров — деятельность </a:t>
            </a:r>
            <a:r>
              <a:rPr sz="2400" b="0" i="0" u="none">
                <a:solidFill>
                  <a:srgbClr val="00682F"/>
                </a:solidFill>
                <a:latin typeface="Times New Roman"/>
                <a:ea typeface="Times New Roman"/>
              </a:rPr>
              <a:t>человека, </a:t>
            </a:r>
            <a:r>
              <a:rPr sz="2400" b="0" i="0" u="none">
                <a:solidFill>
                  <a:srgbClr val="00682F"/>
                </a:solidFill>
                <a:latin typeface="Times New Roman"/>
                <a:ea typeface="Times New Roman"/>
              </a:rPr>
              <a:t>на сегодняшний день доля естественных пожаров (от молний) составляет около 7—8 </a:t>
            </a:r>
            <a:r>
              <a:rPr sz="2400" b="0" i="0" u="none">
                <a:solidFill>
                  <a:srgbClr val="00682F"/>
                </a:solidFill>
                <a:latin typeface="Times New Roman"/>
                <a:ea typeface="Times New Roman"/>
              </a:rPr>
              <a:t>%.</a:t>
            </a:r>
            <a:endParaRPr/>
          </a:p>
        </p:txBody>
      </p:sp>
      <p:sp>
        <p:nvSpPr>
          <p:cNvPr id="6147" name="Объект 4"/>
          <p:cNvSpPr txBox="1">
            <a:spLocks noChangeShapeType="1" noGrp="1"/>
          </p:cNvSpPr>
          <p:nvPr/>
        </p:nvSpPr>
        <p:spPr bwMode="auto">
          <a:xfrm>
            <a:off x="1587" y="806450"/>
            <a:ext cx="9144000" cy="67786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3800" b="1" i="0" u="none">
                <a:solidFill>
                  <a:srgbClr val="00682F"/>
                </a:solidFill>
                <a:latin typeface="Times New Roman"/>
                <a:ea typeface="Times New Roman"/>
              </a:rPr>
              <a:t>Лесные пожары</a:t>
            </a:r>
            <a:endParaRPr/>
          </a:p>
        </p:txBody>
      </p:sp>
      <p:pic>
        <p:nvPicPr>
          <p:cNvPr id="6148" name="Picture 5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539750" y="260350"/>
            <a:ext cx="877887" cy="884237"/>
          </a:xfrm>
          <a:prstGeom prst="rect">
            <a:avLst/>
          </a:prstGeom>
          <a:noFill/>
        </p:spPr>
      </p:pic>
      <p:pic>
        <p:nvPicPr>
          <p:cNvPr id="6149" name="Picture 6" descr="D:\Фото\Пожар\060709_175453.jpg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3254375" y="2420937"/>
            <a:ext cx="2638425" cy="1979612"/>
          </a:xfrm>
          <a:prstGeom prst="rect">
            <a:avLst/>
          </a:prstGeom>
          <a:noFill/>
        </p:spPr>
      </p:pic>
      <p:pic>
        <p:nvPicPr>
          <p:cNvPr id="6150" name="Picture 7" descr="D:\Фото\Пожар\060731_165309.jpg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6142037" y="2420937"/>
            <a:ext cx="2640012" cy="1979612"/>
          </a:xfrm>
          <a:prstGeom prst="rect">
            <a:avLst/>
          </a:prstGeom>
          <a:noFill/>
        </p:spPr>
      </p:pic>
      <p:pic>
        <p:nvPicPr>
          <p:cNvPr id="6151" name="Picture 9"/>
          <p:cNvPicPr>
            <a:picLocks noChangeAspect="1" noGrp="1"/>
          </p:cNvPicPr>
          <p:nvPr/>
        </p:nvPicPr>
        <p:blipFill>
          <a:blip r:embed="rId5"/>
          <a:stretch/>
        </p:blipFill>
        <p:spPr bwMode="auto">
          <a:xfrm>
            <a:off x="242887" y="2420937"/>
            <a:ext cx="2727325" cy="19796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8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>
                                            <p:txEl>
                                              <p:pRg st="0" end="8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>
                                            <p:txEl>
                                              <p:pRg st="0" end="8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>
                                            <p:txEl>
                                              <p:pRg st="0" end="8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90" end="17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6">
                                            <p:txEl>
                                              <p:pRg st="90" end="17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6">
                                            <p:txEl>
                                              <p:pRg st="90" end="17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6">
                                            <p:txEl>
                                              <p:pRg st="90" end="17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75" end="3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46">
                                            <p:txEl>
                                              <p:pRg st="175" end="3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6">
                                            <p:txEl>
                                              <p:pRg st="175" end="3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6">
                                            <p:txEl>
                                              <p:pRg st="175" end="3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70" name="Объект 4"/>
          <p:cNvSpPr txBox="1">
            <a:spLocks noChangeShapeType="1" noGrp="1"/>
          </p:cNvSpPr>
          <p:nvPr/>
        </p:nvSpPr>
        <p:spPr bwMode="auto">
          <a:xfrm>
            <a:off x="1587" y="806450"/>
            <a:ext cx="9144000" cy="67786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3800" b="1" i="0" u="none">
                <a:solidFill>
                  <a:srgbClr val="00682F"/>
                </a:solidFill>
                <a:latin typeface="Times New Roman"/>
                <a:ea typeface="Times New Roman"/>
              </a:rPr>
              <a:t>Причины лесных пожаров</a:t>
            </a:r>
            <a:endParaRPr/>
          </a:p>
        </p:txBody>
      </p:sp>
      <p:pic>
        <p:nvPicPr>
          <p:cNvPr id="7171" name="Picture 5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539750" y="260350"/>
            <a:ext cx="877887" cy="884237"/>
          </a:xfrm>
          <a:prstGeom prst="rect">
            <a:avLst/>
          </a:prstGeom>
          <a:noFill/>
        </p:spPr>
      </p:pic>
      <p:pic>
        <p:nvPicPr>
          <p:cNvPr id="7172" name="Picture 2"/>
          <p:cNvPicPr>
            <a:picLocks noChangeAspect="1" noGrp="1"/>
          </p:cNvPicPr>
          <p:nvPr>
            <p:ph type="obj"/>
          </p:nvPr>
        </p:nvPicPr>
        <p:blipFill>
          <a:blip r:embed="rId3"/>
          <a:srcRect l="0" t="0" r="0" b="0"/>
          <a:stretch/>
        </p:blipFill>
        <p:spPr bwMode="auto">
          <a:xfrm>
            <a:off x="107949" y="1473200"/>
            <a:ext cx="5565775" cy="4791075"/>
          </a:xfrm>
          <a:prstGeom prst="rect">
            <a:avLst/>
          </a:prstGeom>
          <a:noFill/>
        </p:spPr>
      </p:pic>
      <p:pic>
        <p:nvPicPr>
          <p:cNvPr id="7173" name="Picture 3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6659562" y="1484312"/>
            <a:ext cx="1736725" cy="2555875"/>
          </a:xfrm>
          <a:prstGeom prst="rect">
            <a:avLst/>
          </a:prstGeom>
          <a:noFill/>
        </p:spPr>
      </p:pic>
      <p:pic>
        <p:nvPicPr>
          <p:cNvPr id="7174" name="Picture 5"/>
          <p:cNvPicPr>
            <a:picLocks noChangeAspect="1" noGrp="1"/>
          </p:cNvPicPr>
          <p:nvPr/>
        </p:nvPicPr>
        <p:blipFill>
          <a:blip r:embed="rId5"/>
          <a:stretch/>
        </p:blipFill>
        <p:spPr bwMode="auto">
          <a:xfrm>
            <a:off x="5091112" y="4221162"/>
            <a:ext cx="3305175" cy="24844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94" name="Объект 6"/>
          <p:cNvSpPr>
            <a:spLocks noChangeShapeType="1" noGrp="1"/>
          </p:cNvSpPr>
          <p:nvPr>
            <p:ph type="obj"/>
          </p:nvPr>
        </p:nvSpPr>
        <p:spPr bwMode="auto">
          <a:xfrm>
            <a:off x="1587" y="1484312"/>
            <a:ext cx="9144000" cy="53736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457200" algn="just">
              <a:spcBef>
                <a:spcPts val="0"/>
              </a:spcBef>
              <a:buNone/>
              <a:defRPr/>
            </a:pPr>
            <a:r>
              <a:rPr sz="2400">
                <a:solidFill>
                  <a:srgbClr val="00682F"/>
                </a:solidFill>
                <a:latin typeface="Times New Roman"/>
                <a:ea typeface="Times New Roman"/>
              </a:rPr>
              <a:t>Поскольку пожары, особенно длительные, значительно изменяют состав воздушной среды, существует опасение об их вреде для здоровья людей, а именно: возможен вред для органов дыхания и для </a:t>
            </a:r>
            <a:r>
              <a:rPr sz="2400" b="0" i="0" u="none">
                <a:solidFill>
                  <a:srgbClr val="00682F"/>
                </a:solidFill>
                <a:latin typeface="Times New Roman"/>
                <a:ea typeface="Times New Roman"/>
              </a:rPr>
              <a:t>системы </a:t>
            </a:r>
            <a:r>
              <a:rPr sz="2400" b="0" i="0" u="none">
                <a:solidFill>
                  <a:srgbClr val="00682F"/>
                </a:solidFill>
                <a:latin typeface="Times New Roman"/>
                <a:ea typeface="Times New Roman"/>
              </a:rPr>
              <a:t>кровообращения. </a:t>
            </a:r>
            <a:endParaRPr lang="en-US" sz="2400"/>
          </a:p>
        </p:txBody>
      </p:sp>
      <p:sp>
        <p:nvSpPr>
          <p:cNvPr id="8195" name="Объект 4"/>
          <p:cNvSpPr txBox="1">
            <a:spLocks noChangeShapeType="1" noGrp="1"/>
          </p:cNvSpPr>
          <p:nvPr/>
        </p:nvSpPr>
        <p:spPr bwMode="auto">
          <a:xfrm>
            <a:off x="1587" y="806450"/>
            <a:ext cx="9144000" cy="67786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3800" b="1" i="0" u="none">
                <a:solidFill>
                  <a:srgbClr val="00682F"/>
                </a:solidFill>
                <a:latin typeface="Times New Roman"/>
                <a:ea typeface="Times New Roman"/>
              </a:rPr>
              <a:t>Опасность лесных пожаров</a:t>
            </a:r>
            <a:endParaRPr/>
          </a:p>
        </p:txBody>
      </p:sp>
      <p:pic>
        <p:nvPicPr>
          <p:cNvPr id="8196" name="Picture 5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539750" y="260350"/>
            <a:ext cx="877887" cy="884237"/>
          </a:xfrm>
          <a:prstGeom prst="rect">
            <a:avLst/>
          </a:prstGeom>
          <a:noFill/>
        </p:spPr>
      </p:pic>
      <p:pic>
        <p:nvPicPr>
          <p:cNvPr id="8197" name="Picture 2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282575" y="3213100"/>
            <a:ext cx="4319587" cy="3240087"/>
          </a:xfrm>
          <a:prstGeom prst="rect">
            <a:avLst/>
          </a:prstGeom>
          <a:noFill/>
        </p:spPr>
      </p:pic>
      <p:pic>
        <p:nvPicPr>
          <p:cNvPr id="8198" name="Picture 3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4773612" y="3213100"/>
            <a:ext cx="4125912" cy="32400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2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>
                                            <p:txEl>
                                              <p:pRg st="0" end="2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>
                                            <p:txEl>
                                              <p:pRg st="0" end="2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>
                                            <p:txEl>
                                              <p:pRg st="0" end="2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18" name="Объект 6"/>
          <p:cNvSpPr>
            <a:spLocks noChangeShapeType="1" noGrp="1"/>
          </p:cNvSpPr>
          <p:nvPr>
            <p:ph type="obj"/>
          </p:nvPr>
        </p:nvSpPr>
        <p:spPr bwMode="auto">
          <a:xfrm>
            <a:off x="1587" y="1484312"/>
            <a:ext cx="9144000" cy="53736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457200" algn="just">
              <a:spcBef>
                <a:spcPts val="0"/>
              </a:spcBef>
              <a:buNone/>
              <a:defRPr/>
            </a:pPr>
            <a:r>
              <a:rPr sz="2400">
                <a:solidFill>
                  <a:srgbClr val="00682F"/>
                </a:solidFill>
                <a:latin typeface="Times New Roman"/>
                <a:ea typeface="Times New Roman"/>
              </a:rPr>
              <a:t>Основной вред от лесных пожаров заключается в обеднении животного и растительного мира</a:t>
            </a:r>
            <a:r>
              <a:rPr sz="2400" b="0" i="0" u="none">
                <a:solidFill>
                  <a:srgbClr val="00682F"/>
                </a:solidFill>
                <a:latin typeface="Times New Roman"/>
                <a:ea typeface="Times New Roman"/>
              </a:rPr>
              <a:t>, а </a:t>
            </a:r>
            <a:r>
              <a:rPr sz="2400" b="0" i="0" u="none">
                <a:solidFill>
                  <a:srgbClr val="00682F"/>
                </a:solidFill>
                <a:latin typeface="Times New Roman"/>
                <a:ea typeface="Times New Roman"/>
              </a:rPr>
              <a:t>также в ущербе природным ресурсам которые могли бы быть использованы как в экономических целях так и в целях поддержания их собственной сохранности.  </a:t>
            </a:r>
            <a:endParaRPr lang="en-US" sz="2400"/>
          </a:p>
        </p:txBody>
      </p:sp>
      <p:sp>
        <p:nvSpPr>
          <p:cNvPr id="9219" name="Объект 4"/>
          <p:cNvSpPr txBox="1">
            <a:spLocks noChangeShapeType="1" noGrp="1"/>
          </p:cNvSpPr>
          <p:nvPr/>
        </p:nvSpPr>
        <p:spPr bwMode="auto">
          <a:xfrm>
            <a:off x="1587" y="806450"/>
            <a:ext cx="9144000" cy="67786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3800" b="1" i="0" u="none">
                <a:solidFill>
                  <a:srgbClr val="00682F"/>
                </a:solidFill>
                <a:latin typeface="Times New Roman"/>
                <a:ea typeface="Times New Roman"/>
              </a:rPr>
              <a:t>Опасность лесных пожаров</a:t>
            </a:r>
            <a:endParaRPr/>
          </a:p>
        </p:txBody>
      </p:sp>
      <p:pic>
        <p:nvPicPr>
          <p:cNvPr id="9220" name="Picture 5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539750" y="260350"/>
            <a:ext cx="877887" cy="884237"/>
          </a:xfrm>
          <a:prstGeom prst="rect">
            <a:avLst/>
          </a:prstGeom>
          <a:noFill/>
        </p:spPr>
      </p:pic>
      <p:pic>
        <p:nvPicPr>
          <p:cNvPr id="9221" name="Picture 2" descr="D:\Фото\Пожар\060731_165309.jpg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4573587" y="3524250"/>
            <a:ext cx="4079875" cy="3060700"/>
          </a:xfrm>
          <a:prstGeom prst="rect">
            <a:avLst/>
          </a:prstGeom>
          <a:noFill/>
        </p:spPr>
      </p:pic>
      <p:pic>
        <p:nvPicPr>
          <p:cNvPr id="9222" name="Picture 3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250825" y="3495675"/>
            <a:ext cx="4105275" cy="30607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2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>
                                            <p:txEl>
                                              <p:pRg st="0" end="2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>
                                            <p:txEl>
                                              <p:pRg st="0" end="24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>
                                            <p:txEl>
                                              <p:pRg st="0" end="24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3"/>
          <p:cNvSpPr>
            <a:spLocks noChangeShapeType="1" noGrp="1"/>
          </p:cNvSpPr>
          <p:nvPr/>
        </p:nvSpPr>
        <p:spPr bwMode="auto">
          <a:xfrm flipH="0" flipV="0">
            <a:off x="1168398" y="512193"/>
            <a:ext cx="7765182" cy="1067159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b="1" i="0" u="none">
                <a:solidFill>
                  <a:srgbClr val="00682F"/>
                </a:solidFill>
                <a:latin typeface="Times New Roman"/>
                <a:ea typeface="Times New Roman"/>
              </a:rPr>
              <a:t>Вклад школьников в защиту и сохранение лесов</a:t>
            </a:r>
            <a:endParaRPr/>
          </a:p>
        </p:txBody>
      </p:sp>
      <p:sp>
        <p:nvSpPr>
          <p:cNvPr id="10243" name="Прямоугольник 9"/>
          <p:cNvSpPr>
            <a:spLocks noChangeShapeType="1" noGrp="1"/>
          </p:cNvSpPr>
          <p:nvPr/>
        </p:nvSpPr>
        <p:spPr bwMode="auto">
          <a:xfrm>
            <a:off x="347661" y="1585912"/>
            <a:ext cx="8064500" cy="3698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1800" b="1" i="0" u="none">
                <a:solidFill>
                  <a:srgbClr val="00682F"/>
                </a:solidFill>
                <a:latin typeface="Times New Roman"/>
                <a:ea typeface="Times New Roman"/>
              </a:rPr>
              <a:t>Пропаганда пожарной безопасности в лесах</a:t>
            </a:r>
            <a:endParaRPr/>
          </a:p>
        </p:txBody>
      </p:sp>
      <p:sp>
        <p:nvSpPr>
          <p:cNvPr id="10244" name="Прямоугольник 4"/>
          <p:cNvSpPr>
            <a:spLocks noChangeShapeType="1" noGrp="1"/>
          </p:cNvSpPr>
          <p:nvPr/>
        </p:nvSpPr>
        <p:spPr bwMode="auto">
          <a:xfrm>
            <a:off x="347661" y="3232150"/>
            <a:ext cx="8585200" cy="3698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1800" b="1" i="0" u="none">
                <a:solidFill>
                  <a:srgbClr val="00682F"/>
                </a:solidFill>
                <a:latin typeface="Times New Roman"/>
                <a:ea typeface="Times New Roman"/>
              </a:rPr>
              <a:t>Участие в воспроизводстве лесов</a:t>
            </a:r>
            <a:endParaRPr/>
          </a:p>
        </p:txBody>
      </p:sp>
      <p:sp>
        <p:nvSpPr>
          <p:cNvPr id="10245" name="Прямоугольник 6"/>
          <p:cNvSpPr>
            <a:spLocks noChangeShapeType="1" noGrp="1"/>
          </p:cNvSpPr>
          <p:nvPr/>
        </p:nvSpPr>
        <p:spPr bwMode="auto">
          <a:xfrm>
            <a:off x="347661" y="4862512"/>
            <a:ext cx="8718550" cy="3698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1800" b="1" i="0" u="none">
                <a:solidFill>
                  <a:srgbClr val="00682F"/>
                </a:solidFill>
                <a:latin typeface="Times New Roman"/>
                <a:ea typeface="Times New Roman"/>
              </a:rPr>
              <a:t>Разработка и реализация экологических проектов</a:t>
            </a:r>
            <a:endParaRPr/>
          </a:p>
        </p:txBody>
      </p:sp>
      <p:pic>
        <p:nvPicPr>
          <p:cNvPr id="10246" name="Picture 5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204787" y="1955800"/>
            <a:ext cx="1679575" cy="1260475"/>
          </a:xfrm>
          <a:prstGeom prst="rect">
            <a:avLst/>
          </a:prstGeom>
          <a:noFill/>
        </p:spPr>
      </p:pic>
      <p:pic>
        <p:nvPicPr>
          <p:cNvPr id="10247" name="Picture 8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1900237" y="1955800"/>
            <a:ext cx="1679575" cy="1260475"/>
          </a:xfrm>
          <a:prstGeom prst="rect">
            <a:avLst/>
          </a:prstGeom>
          <a:noFill/>
        </p:spPr>
      </p:pic>
      <p:pic>
        <p:nvPicPr>
          <p:cNvPr id="10248" name="Picture 10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5259387" y="1955800"/>
            <a:ext cx="1855787" cy="1260475"/>
          </a:xfrm>
          <a:prstGeom prst="rect">
            <a:avLst/>
          </a:prstGeom>
          <a:noFill/>
        </p:spPr>
      </p:pic>
      <p:pic>
        <p:nvPicPr>
          <p:cNvPr id="10249" name="Picture 2"/>
          <p:cNvPicPr>
            <a:picLocks noChangeAspect="1" noGrp="1"/>
          </p:cNvPicPr>
          <p:nvPr/>
        </p:nvPicPr>
        <p:blipFill>
          <a:blip r:embed="rId5"/>
          <a:stretch/>
        </p:blipFill>
        <p:spPr bwMode="auto">
          <a:xfrm>
            <a:off x="7115175" y="1955800"/>
            <a:ext cx="1876425" cy="1252537"/>
          </a:xfrm>
          <a:prstGeom prst="rect">
            <a:avLst/>
          </a:prstGeom>
          <a:noFill/>
        </p:spPr>
      </p:pic>
      <p:pic>
        <p:nvPicPr>
          <p:cNvPr id="10250" name="Picture 5"/>
          <p:cNvPicPr>
            <a:picLocks noChangeAspect="1" noGrp="1"/>
          </p:cNvPicPr>
          <p:nvPr/>
        </p:nvPicPr>
        <p:blipFill>
          <a:blip r:embed="rId6"/>
          <a:stretch/>
        </p:blipFill>
        <p:spPr bwMode="auto">
          <a:xfrm>
            <a:off x="3579812" y="1955800"/>
            <a:ext cx="1679575" cy="1260475"/>
          </a:xfrm>
          <a:prstGeom prst="rect">
            <a:avLst/>
          </a:prstGeom>
          <a:noFill/>
        </p:spPr>
      </p:pic>
      <p:pic>
        <p:nvPicPr>
          <p:cNvPr id="10251" name="Picture 3"/>
          <p:cNvPicPr>
            <a:picLocks noChangeAspect="1" noGrp="1"/>
          </p:cNvPicPr>
          <p:nvPr/>
        </p:nvPicPr>
        <p:blipFill>
          <a:blip r:embed="rId7"/>
          <a:stretch/>
        </p:blipFill>
        <p:spPr bwMode="auto">
          <a:xfrm>
            <a:off x="222250" y="3602037"/>
            <a:ext cx="1681162" cy="1260475"/>
          </a:xfrm>
          <a:prstGeom prst="rect">
            <a:avLst/>
          </a:prstGeom>
          <a:noFill/>
        </p:spPr>
      </p:pic>
      <p:pic>
        <p:nvPicPr>
          <p:cNvPr id="10252" name="Picture 1"/>
          <p:cNvPicPr>
            <a:picLocks noChangeAspect="1" noGrp="1"/>
          </p:cNvPicPr>
          <p:nvPr/>
        </p:nvPicPr>
        <p:blipFill>
          <a:blip r:embed="rId8"/>
          <a:stretch/>
        </p:blipFill>
        <p:spPr bwMode="auto">
          <a:xfrm>
            <a:off x="1884362" y="3602037"/>
            <a:ext cx="1681162" cy="1260475"/>
          </a:xfrm>
          <a:prstGeom prst="rect">
            <a:avLst/>
          </a:prstGeom>
          <a:noFill/>
        </p:spPr>
      </p:pic>
      <p:pic>
        <p:nvPicPr>
          <p:cNvPr id="10253" name="Picture 7"/>
          <p:cNvPicPr>
            <a:picLocks noChangeAspect="1" noGrp="1"/>
          </p:cNvPicPr>
          <p:nvPr/>
        </p:nvPicPr>
        <p:blipFill>
          <a:blip r:embed="rId9"/>
          <a:stretch/>
        </p:blipFill>
        <p:spPr bwMode="auto">
          <a:xfrm>
            <a:off x="3565525" y="3602037"/>
            <a:ext cx="1955800" cy="1260475"/>
          </a:xfrm>
          <a:prstGeom prst="rect">
            <a:avLst/>
          </a:prstGeom>
          <a:noFill/>
        </p:spPr>
      </p:pic>
      <p:pic>
        <p:nvPicPr>
          <p:cNvPr id="10254" name="Picture 3"/>
          <p:cNvPicPr>
            <a:picLocks noChangeAspect="1" noGrp="1"/>
          </p:cNvPicPr>
          <p:nvPr/>
        </p:nvPicPr>
        <p:blipFill>
          <a:blip r:embed="rId10"/>
          <a:stretch/>
        </p:blipFill>
        <p:spPr bwMode="auto">
          <a:xfrm>
            <a:off x="5489575" y="3595687"/>
            <a:ext cx="1781175" cy="1260475"/>
          </a:xfrm>
          <a:prstGeom prst="rect">
            <a:avLst/>
          </a:prstGeom>
          <a:noFill/>
        </p:spPr>
      </p:pic>
      <p:pic>
        <p:nvPicPr>
          <p:cNvPr id="10255" name="Рисунок 30"/>
          <p:cNvPicPr>
            <a:picLocks noChangeAspect="1" noGrp="1"/>
          </p:cNvPicPr>
          <p:nvPr/>
        </p:nvPicPr>
        <p:blipFill>
          <a:blip r:embed="rId11"/>
          <a:stretch/>
        </p:blipFill>
        <p:spPr bwMode="auto">
          <a:xfrm>
            <a:off x="7270750" y="3602037"/>
            <a:ext cx="1679575" cy="1260475"/>
          </a:xfrm>
          <a:prstGeom prst="rect">
            <a:avLst/>
          </a:prstGeom>
          <a:noFill/>
        </p:spPr>
      </p:pic>
      <p:pic>
        <p:nvPicPr>
          <p:cNvPr id="10256" name="Picture 5"/>
          <p:cNvPicPr>
            <a:picLocks noChangeAspect="1" noGrp="1"/>
          </p:cNvPicPr>
          <p:nvPr/>
        </p:nvPicPr>
        <p:blipFill>
          <a:blip r:embed="rId12"/>
          <a:stretch/>
        </p:blipFill>
        <p:spPr bwMode="auto">
          <a:xfrm>
            <a:off x="222250" y="5232400"/>
            <a:ext cx="1593850" cy="1260475"/>
          </a:xfrm>
          <a:prstGeom prst="rect">
            <a:avLst/>
          </a:prstGeom>
          <a:noFill/>
        </p:spPr>
      </p:pic>
      <p:pic>
        <p:nvPicPr>
          <p:cNvPr id="10257" name="Рисунок 32"/>
          <p:cNvPicPr>
            <a:picLocks noChangeAspect="1" noGrp="1"/>
          </p:cNvPicPr>
          <p:nvPr/>
        </p:nvPicPr>
        <p:blipFill>
          <a:blip r:embed="rId13"/>
          <a:stretch/>
        </p:blipFill>
        <p:spPr bwMode="auto">
          <a:xfrm>
            <a:off x="1808162" y="5232400"/>
            <a:ext cx="1679575" cy="1260475"/>
          </a:xfrm>
          <a:prstGeom prst="rect">
            <a:avLst/>
          </a:prstGeom>
          <a:noFill/>
        </p:spPr>
      </p:pic>
      <p:pic>
        <p:nvPicPr>
          <p:cNvPr id="10258" name="Picture 10"/>
          <p:cNvPicPr>
            <a:picLocks noChangeAspect="1" noGrp="1"/>
          </p:cNvPicPr>
          <p:nvPr/>
        </p:nvPicPr>
        <p:blipFill>
          <a:blip r:embed="rId14"/>
          <a:stretch/>
        </p:blipFill>
        <p:spPr bwMode="auto">
          <a:xfrm>
            <a:off x="7180262" y="5232400"/>
            <a:ext cx="1776412" cy="1260475"/>
          </a:xfrm>
          <a:prstGeom prst="rect">
            <a:avLst/>
          </a:prstGeom>
          <a:noFill/>
        </p:spPr>
      </p:pic>
      <p:pic>
        <p:nvPicPr>
          <p:cNvPr id="10259" name="Рисунок 34"/>
          <p:cNvPicPr>
            <a:picLocks noChangeAspect="1" noGrp="1"/>
          </p:cNvPicPr>
          <p:nvPr/>
        </p:nvPicPr>
        <p:blipFill>
          <a:blip r:embed="rId15"/>
          <a:stretch/>
        </p:blipFill>
        <p:spPr bwMode="auto">
          <a:xfrm>
            <a:off x="3487737" y="5232400"/>
            <a:ext cx="1746250" cy="1260475"/>
          </a:xfrm>
          <a:prstGeom prst="rect">
            <a:avLst/>
          </a:prstGeom>
          <a:noFill/>
        </p:spPr>
      </p:pic>
      <p:pic>
        <p:nvPicPr>
          <p:cNvPr id="10260" name="Рисунок 35"/>
          <p:cNvPicPr>
            <a:picLocks noChangeAspect="1" noGrp="1"/>
          </p:cNvPicPr>
          <p:nvPr/>
        </p:nvPicPr>
        <p:blipFill>
          <a:blip r:embed="rId16"/>
          <a:stretch/>
        </p:blipFill>
        <p:spPr bwMode="auto">
          <a:xfrm>
            <a:off x="5233987" y="5232400"/>
            <a:ext cx="1946275" cy="1260475"/>
          </a:xfrm>
          <a:prstGeom prst="rect">
            <a:avLst/>
          </a:prstGeom>
          <a:noFill/>
        </p:spPr>
      </p:pic>
      <p:pic>
        <p:nvPicPr>
          <p:cNvPr id="10261" name="Picture 22"/>
          <p:cNvPicPr>
            <a:picLocks noChangeAspect="1" noGrp="1"/>
          </p:cNvPicPr>
          <p:nvPr/>
        </p:nvPicPr>
        <p:blipFill>
          <a:blip r:embed="rId17"/>
          <a:stretch/>
        </p:blipFill>
        <p:spPr bwMode="auto">
          <a:xfrm>
            <a:off x="290512" y="333375"/>
            <a:ext cx="877887" cy="8842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1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Р7-Офис/2024.4.1.625</Application>
  <DocSecurity>0</DocSecurity>
  <PresentationFormat/>
  <Paragraphs>0</Paragraphs>
  <Slides>10</Slides>
  <Notes>10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SAT</dc:creator>
  <cp:keywords/>
  <dc:description/>
  <dc:identifier/>
  <dc:language/>
  <cp:lastModifiedBy/>
  <cp:revision>113</cp:revision>
  <dcterms:created xsi:type="dcterms:W3CDTF">2013-10-22T07:57:00Z</dcterms:created>
  <dcterms:modified xsi:type="dcterms:W3CDTF">2025-02-19T01:33:06Z</dcterms:modified>
  <cp:category/>
  <cp:contentStatus/>
  <cp:version/>
</cp:coreProperties>
</file>